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352" r:id="rId2"/>
    <p:sldId id="354" r:id="rId3"/>
    <p:sldId id="362" r:id="rId4"/>
    <p:sldId id="382" r:id="rId5"/>
    <p:sldId id="364" r:id="rId6"/>
    <p:sldId id="387" r:id="rId7"/>
    <p:sldId id="391" r:id="rId8"/>
    <p:sldId id="394" r:id="rId9"/>
    <p:sldId id="389" r:id="rId10"/>
    <p:sldId id="396" r:id="rId11"/>
    <p:sldId id="380" r:id="rId12"/>
    <p:sldId id="361" r:id="rId13"/>
    <p:sldId id="270" r:id="rId14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7DE1"/>
    <a:srgbClr val="D09E00"/>
    <a:srgbClr val="1861CC"/>
    <a:srgbClr val="B4C7E7"/>
    <a:srgbClr val="2F5597"/>
    <a:srgbClr val="0158A7"/>
    <a:srgbClr val="404040"/>
    <a:srgbClr val="A6A6A6"/>
    <a:srgbClr val="00B0F0"/>
    <a:srgbClr val="00A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9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3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8BB953-4C6F-4833-A895-35A45CA94527}" type="doc">
      <dgm:prSet loTypeId="urn:microsoft.com/office/officeart/2005/8/layout/process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93C962ED-B9A6-43EB-AE75-6686DB422F11}">
      <dgm:prSet phldrT="[텍스트]" custT="1"/>
      <dgm:spPr/>
      <dgm:t>
        <a:bodyPr/>
        <a:lstStyle/>
        <a:p>
          <a:pPr latinLnBrk="1"/>
          <a:r>
            <a:rPr lang="ko-KR" altLang="en-US" sz="1300" b="1" dirty="0" smtClean="0"/>
            <a:t>이미지 </a:t>
          </a:r>
          <a:r>
            <a:rPr lang="ko-KR" altLang="en-US" sz="1300" b="1" dirty="0" err="1" smtClean="0"/>
            <a:t>배경제거</a:t>
          </a:r>
          <a:endParaRPr lang="ko-KR" altLang="en-US" sz="1300" b="1" dirty="0"/>
        </a:p>
      </dgm:t>
    </dgm:pt>
    <dgm:pt modelId="{46203BA1-67E2-4012-B1FB-3192A27BCC05}" type="parTrans" cxnId="{30BFC0EE-80DE-405F-A3D6-87494EE6D7CC}">
      <dgm:prSet/>
      <dgm:spPr/>
      <dgm:t>
        <a:bodyPr/>
        <a:lstStyle/>
        <a:p>
          <a:pPr latinLnBrk="1"/>
          <a:endParaRPr lang="ko-KR" altLang="en-US" sz="1200" b="1"/>
        </a:p>
      </dgm:t>
    </dgm:pt>
    <dgm:pt modelId="{E66204C8-9003-4121-B369-7EE37E651400}" type="sibTrans" cxnId="{30BFC0EE-80DE-405F-A3D6-87494EE6D7CC}">
      <dgm:prSet custT="1"/>
      <dgm:spPr/>
      <dgm:t>
        <a:bodyPr/>
        <a:lstStyle/>
        <a:p>
          <a:pPr latinLnBrk="1"/>
          <a:endParaRPr lang="ko-KR" altLang="en-US" sz="1100" b="1"/>
        </a:p>
      </dgm:t>
    </dgm:pt>
    <dgm:pt modelId="{1F4488B7-2BCA-43F0-B202-53ADA14A521E}">
      <dgm:prSet phldrT="[텍스트]" custT="1"/>
      <dgm:spPr/>
      <dgm:t>
        <a:bodyPr/>
        <a:lstStyle/>
        <a:p>
          <a:pPr latinLnBrk="1"/>
          <a:r>
            <a:rPr lang="ko-KR" altLang="en-US" sz="1300" b="1" dirty="0" smtClean="0"/>
            <a:t>객체와 배경 분리</a:t>
          </a:r>
          <a:endParaRPr lang="ko-KR" altLang="en-US" sz="1300" b="1" dirty="0"/>
        </a:p>
      </dgm:t>
    </dgm:pt>
    <dgm:pt modelId="{C5CB671A-6D08-46DC-B16A-58963CBCFCC3}" type="parTrans" cxnId="{1AE94284-3FF9-4608-A623-6C8314E891E2}">
      <dgm:prSet/>
      <dgm:spPr/>
      <dgm:t>
        <a:bodyPr/>
        <a:lstStyle/>
        <a:p>
          <a:pPr latinLnBrk="1"/>
          <a:endParaRPr lang="ko-KR" altLang="en-US" sz="1200" b="1"/>
        </a:p>
      </dgm:t>
    </dgm:pt>
    <dgm:pt modelId="{7090E283-70FD-4BDC-8755-3BD3055E4E85}" type="sibTrans" cxnId="{1AE94284-3FF9-4608-A623-6C8314E891E2}">
      <dgm:prSet custT="1"/>
      <dgm:spPr/>
      <dgm:t>
        <a:bodyPr/>
        <a:lstStyle/>
        <a:p>
          <a:pPr latinLnBrk="1"/>
          <a:endParaRPr lang="ko-KR" altLang="en-US" sz="1100" b="1"/>
        </a:p>
      </dgm:t>
    </dgm:pt>
    <dgm:pt modelId="{6959D74F-FC61-4D5D-B258-05B5F5D12909}">
      <dgm:prSet phldrT="[텍스트]" custT="1"/>
      <dgm:spPr/>
      <dgm:t>
        <a:bodyPr/>
        <a:lstStyle/>
        <a:p>
          <a:pPr latinLnBrk="1"/>
          <a:r>
            <a:rPr lang="ko-KR" altLang="en-US" sz="1300" b="1" dirty="0" smtClean="0"/>
            <a:t>객체 합성 및 </a:t>
          </a:r>
          <a:endParaRPr lang="en-US" altLang="ko-KR" sz="1300" b="1" dirty="0" smtClean="0"/>
        </a:p>
        <a:p>
          <a:pPr latinLnBrk="1"/>
          <a:r>
            <a:rPr lang="ko-KR" altLang="en-US" sz="1300" b="1" dirty="0" smtClean="0"/>
            <a:t>그림자 생성</a:t>
          </a:r>
          <a:endParaRPr lang="ko-KR" altLang="en-US" sz="1300" b="1" dirty="0"/>
        </a:p>
      </dgm:t>
    </dgm:pt>
    <dgm:pt modelId="{50DA3EB8-67C3-44D9-A39C-7349FAA1F999}" type="parTrans" cxnId="{7954060F-8EDE-4EAB-BDC7-B198602261D5}">
      <dgm:prSet/>
      <dgm:spPr/>
      <dgm:t>
        <a:bodyPr/>
        <a:lstStyle/>
        <a:p>
          <a:pPr latinLnBrk="1"/>
          <a:endParaRPr lang="ko-KR" altLang="en-US" sz="1200" b="1"/>
        </a:p>
      </dgm:t>
    </dgm:pt>
    <dgm:pt modelId="{E7CE28B3-8DAE-4D75-A4DF-D6A7ADF19BF5}" type="sibTrans" cxnId="{7954060F-8EDE-4EAB-BDC7-B198602261D5}">
      <dgm:prSet/>
      <dgm:spPr/>
      <dgm:t>
        <a:bodyPr/>
        <a:lstStyle/>
        <a:p>
          <a:pPr latinLnBrk="1"/>
          <a:endParaRPr lang="ko-KR" altLang="en-US" sz="1200" b="1"/>
        </a:p>
      </dgm:t>
    </dgm:pt>
    <dgm:pt modelId="{26A40B96-8653-42A1-8136-E06440790D59}" type="pres">
      <dgm:prSet presAssocID="{898BB953-4C6F-4833-A895-35A45CA94527}" presName="linearFlow" presStyleCnt="0">
        <dgm:presLayoutVars>
          <dgm:resizeHandles val="exact"/>
        </dgm:presLayoutVars>
      </dgm:prSet>
      <dgm:spPr/>
    </dgm:pt>
    <dgm:pt modelId="{ECF0ADAA-EE59-4183-8AAD-D780C30DDBF6}" type="pres">
      <dgm:prSet presAssocID="{93C962ED-B9A6-43EB-AE75-6686DB422F11}" presName="node" presStyleLbl="node1" presStyleIdx="0" presStyleCnt="3">
        <dgm:presLayoutVars>
          <dgm:bulletEnabled val="1"/>
        </dgm:presLayoutVars>
      </dgm:prSet>
      <dgm:spPr/>
    </dgm:pt>
    <dgm:pt modelId="{B5431AD0-A244-4EAD-8846-559AECB5D887}" type="pres">
      <dgm:prSet presAssocID="{E66204C8-9003-4121-B369-7EE37E651400}" presName="sibTrans" presStyleLbl="sibTrans2D1" presStyleIdx="0" presStyleCnt="2"/>
      <dgm:spPr/>
    </dgm:pt>
    <dgm:pt modelId="{C049B5A7-915F-491D-8720-37E01D0E52CD}" type="pres">
      <dgm:prSet presAssocID="{E66204C8-9003-4121-B369-7EE37E651400}" presName="connectorText" presStyleLbl="sibTrans2D1" presStyleIdx="0" presStyleCnt="2"/>
      <dgm:spPr/>
    </dgm:pt>
    <dgm:pt modelId="{10539FAF-9FCC-4A00-AEA1-D574BAD9F782}" type="pres">
      <dgm:prSet presAssocID="{1F4488B7-2BCA-43F0-B202-53ADA14A521E}" presName="node" presStyleLbl="node1" presStyleIdx="1" presStyleCnt="3" custLinFactNeighborY="1682">
        <dgm:presLayoutVars>
          <dgm:bulletEnabled val="1"/>
        </dgm:presLayoutVars>
      </dgm:prSet>
      <dgm:spPr/>
    </dgm:pt>
    <dgm:pt modelId="{49611805-1245-4CB4-9EB2-FB888893F51C}" type="pres">
      <dgm:prSet presAssocID="{7090E283-70FD-4BDC-8755-3BD3055E4E85}" presName="sibTrans" presStyleLbl="sibTrans2D1" presStyleIdx="1" presStyleCnt="2"/>
      <dgm:spPr/>
    </dgm:pt>
    <dgm:pt modelId="{D3F44FAB-E846-4FC5-BC1B-D0DCD5505882}" type="pres">
      <dgm:prSet presAssocID="{7090E283-70FD-4BDC-8755-3BD3055E4E85}" presName="connectorText" presStyleLbl="sibTrans2D1" presStyleIdx="1" presStyleCnt="2"/>
      <dgm:spPr/>
    </dgm:pt>
    <dgm:pt modelId="{827428C8-0E8D-4BCF-B51A-7254776DFAF9}" type="pres">
      <dgm:prSet presAssocID="{6959D74F-FC61-4D5D-B258-05B5F5D12909}" presName="node" presStyleLbl="node1" presStyleIdx="2" presStyleCnt="3" custLinFactNeighborY="1682">
        <dgm:presLayoutVars>
          <dgm:bulletEnabled val="1"/>
        </dgm:presLayoutVars>
      </dgm:prSet>
      <dgm:spPr/>
    </dgm:pt>
  </dgm:ptLst>
  <dgm:cxnLst>
    <dgm:cxn modelId="{D9C8D3D4-FA19-4C77-8399-4720DEFD680E}" type="presOf" srcId="{93C962ED-B9A6-43EB-AE75-6686DB422F11}" destId="{ECF0ADAA-EE59-4183-8AAD-D780C30DDBF6}" srcOrd="0" destOrd="0" presId="urn:microsoft.com/office/officeart/2005/8/layout/process2"/>
    <dgm:cxn modelId="{2D14090A-68A1-4534-8ED1-F01F6D4C8696}" type="presOf" srcId="{1F4488B7-2BCA-43F0-B202-53ADA14A521E}" destId="{10539FAF-9FCC-4A00-AEA1-D574BAD9F782}" srcOrd="0" destOrd="0" presId="urn:microsoft.com/office/officeart/2005/8/layout/process2"/>
    <dgm:cxn modelId="{589CED52-92EE-422D-AB94-1C7EBEF91B85}" type="presOf" srcId="{898BB953-4C6F-4833-A895-35A45CA94527}" destId="{26A40B96-8653-42A1-8136-E06440790D59}" srcOrd="0" destOrd="0" presId="urn:microsoft.com/office/officeart/2005/8/layout/process2"/>
    <dgm:cxn modelId="{5D376268-00BF-42DC-9EC4-501B72F87E18}" type="presOf" srcId="{E66204C8-9003-4121-B369-7EE37E651400}" destId="{C049B5A7-915F-491D-8720-37E01D0E52CD}" srcOrd="1" destOrd="0" presId="urn:microsoft.com/office/officeart/2005/8/layout/process2"/>
    <dgm:cxn modelId="{7954060F-8EDE-4EAB-BDC7-B198602261D5}" srcId="{898BB953-4C6F-4833-A895-35A45CA94527}" destId="{6959D74F-FC61-4D5D-B258-05B5F5D12909}" srcOrd="2" destOrd="0" parTransId="{50DA3EB8-67C3-44D9-A39C-7349FAA1F999}" sibTransId="{E7CE28B3-8DAE-4D75-A4DF-D6A7ADF19BF5}"/>
    <dgm:cxn modelId="{76D4D641-6717-458B-83CC-4473A291B8A5}" type="presOf" srcId="{7090E283-70FD-4BDC-8755-3BD3055E4E85}" destId="{D3F44FAB-E846-4FC5-BC1B-D0DCD5505882}" srcOrd="1" destOrd="0" presId="urn:microsoft.com/office/officeart/2005/8/layout/process2"/>
    <dgm:cxn modelId="{7DE1088C-FDE5-46C9-A0CB-A5E2F40E71CB}" type="presOf" srcId="{E66204C8-9003-4121-B369-7EE37E651400}" destId="{B5431AD0-A244-4EAD-8846-559AECB5D887}" srcOrd="0" destOrd="0" presId="urn:microsoft.com/office/officeart/2005/8/layout/process2"/>
    <dgm:cxn modelId="{30BFC0EE-80DE-405F-A3D6-87494EE6D7CC}" srcId="{898BB953-4C6F-4833-A895-35A45CA94527}" destId="{93C962ED-B9A6-43EB-AE75-6686DB422F11}" srcOrd="0" destOrd="0" parTransId="{46203BA1-67E2-4012-B1FB-3192A27BCC05}" sibTransId="{E66204C8-9003-4121-B369-7EE37E651400}"/>
    <dgm:cxn modelId="{FF038C2D-A64C-4657-A337-A0395B848214}" type="presOf" srcId="{7090E283-70FD-4BDC-8755-3BD3055E4E85}" destId="{49611805-1245-4CB4-9EB2-FB888893F51C}" srcOrd="0" destOrd="0" presId="urn:microsoft.com/office/officeart/2005/8/layout/process2"/>
    <dgm:cxn modelId="{E48E8491-4262-4B39-A4B5-F87C59D7DB2C}" type="presOf" srcId="{6959D74F-FC61-4D5D-B258-05B5F5D12909}" destId="{827428C8-0E8D-4BCF-B51A-7254776DFAF9}" srcOrd="0" destOrd="0" presId="urn:microsoft.com/office/officeart/2005/8/layout/process2"/>
    <dgm:cxn modelId="{1AE94284-3FF9-4608-A623-6C8314E891E2}" srcId="{898BB953-4C6F-4833-A895-35A45CA94527}" destId="{1F4488B7-2BCA-43F0-B202-53ADA14A521E}" srcOrd="1" destOrd="0" parTransId="{C5CB671A-6D08-46DC-B16A-58963CBCFCC3}" sibTransId="{7090E283-70FD-4BDC-8755-3BD3055E4E85}"/>
    <dgm:cxn modelId="{84097C81-0AF1-4C2B-B3A0-3F7211156E6F}" type="presParOf" srcId="{26A40B96-8653-42A1-8136-E06440790D59}" destId="{ECF0ADAA-EE59-4183-8AAD-D780C30DDBF6}" srcOrd="0" destOrd="0" presId="urn:microsoft.com/office/officeart/2005/8/layout/process2"/>
    <dgm:cxn modelId="{C9E407AE-9E75-43BC-BCDF-3A13CF07AA76}" type="presParOf" srcId="{26A40B96-8653-42A1-8136-E06440790D59}" destId="{B5431AD0-A244-4EAD-8846-559AECB5D887}" srcOrd="1" destOrd="0" presId="urn:microsoft.com/office/officeart/2005/8/layout/process2"/>
    <dgm:cxn modelId="{274E7A7E-E7F1-4C9E-89F6-72B5593D82D4}" type="presParOf" srcId="{B5431AD0-A244-4EAD-8846-559AECB5D887}" destId="{C049B5A7-915F-491D-8720-37E01D0E52CD}" srcOrd="0" destOrd="0" presId="urn:microsoft.com/office/officeart/2005/8/layout/process2"/>
    <dgm:cxn modelId="{2603A266-3EC3-4262-AA58-BF32A358D731}" type="presParOf" srcId="{26A40B96-8653-42A1-8136-E06440790D59}" destId="{10539FAF-9FCC-4A00-AEA1-D574BAD9F782}" srcOrd="2" destOrd="0" presId="urn:microsoft.com/office/officeart/2005/8/layout/process2"/>
    <dgm:cxn modelId="{E8AD3DB9-B01C-4D12-B4C0-BA2BD50551FA}" type="presParOf" srcId="{26A40B96-8653-42A1-8136-E06440790D59}" destId="{49611805-1245-4CB4-9EB2-FB888893F51C}" srcOrd="3" destOrd="0" presId="urn:microsoft.com/office/officeart/2005/8/layout/process2"/>
    <dgm:cxn modelId="{39CD32B8-45A9-42AA-8A53-6AD2458F7794}" type="presParOf" srcId="{49611805-1245-4CB4-9EB2-FB888893F51C}" destId="{D3F44FAB-E846-4FC5-BC1B-D0DCD5505882}" srcOrd="0" destOrd="0" presId="urn:microsoft.com/office/officeart/2005/8/layout/process2"/>
    <dgm:cxn modelId="{B2813B7C-23CA-4119-93D1-4DDDD573F9BC}" type="presParOf" srcId="{26A40B96-8653-42A1-8136-E06440790D59}" destId="{827428C8-0E8D-4BCF-B51A-7254776DFAF9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F0ADAA-EE59-4183-8AAD-D780C30DDBF6}">
      <dsp:nvSpPr>
        <dsp:cNvPr id="0" name=""/>
        <dsp:cNvSpPr/>
      </dsp:nvSpPr>
      <dsp:spPr>
        <a:xfrm>
          <a:off x="0" y="0"/>
          <a:ext cx="1576574" cy="121334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dirty="0" smtClean="0"/>
            <a:t>이미지 </a:t>
          </a:r>
          <a:r>
            <a:rPr lang="ko-KR" altLang="en-US" sz="1300" b="1" kern="1200" dirty="0" err="1" smtClean="0"/>
            <a:t>배경제거</a:t>
          </a:r>
          <a:endParaRPr lang="ko-KR" altLang="en-US" sz="1300" b="1" kern="1200" dirty="0"/>
        </a:p>
      </dsp:txBody>
      <dsp:txXfrm>
        <a:off x="35538" y="35538"/>
        <a:ext cx="1505498" cy="1142265"/>
      </dsp:txXfrm>
    </dsp:sp>
    <dsp:sp modelId="{B5431AD0-A244-4EAD-8846-559AECB5D887}">
      <dsp:nvSpPr>
        <dsp:cNvPr id="0" name=""/>
        <dsp:cNvSpPr/>
      </dsp:nvSpPr>
      <dsp:spPr>
        <a:xfrm rot="5400000">
          <a:off x="556958" y="1248777"/>
          <a:ext cx="462656" cy="5460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b="1" kern="1200"/>
        </a:p>
      </dsp:txBody>
      <dsp:txXfrm rot="-5400000">
        <a:off x="624486" y="1290451"/>
        <a:ext cx="327601" cy="323859"/>
      </dsp:txXfrm>
    </dsp:sp>
    <dsp:sp modelId="{10539FAF-9FCC-4A00-AEA1-D574BAD9F782}">
      <dsp:nvSpPr>
        <dsp:cNvPr id="0" name=""/>
        <dsp:cNvSpPr/>
      </dsp:nvSpPr>
      <dsp:spPr>
        <a:xfrm>
          <a:off x="0" y="1830216"/>
          <a:ext cx="1576574" cy="1213341"/>
        </a:xfrm>
        <a:prstGeom prst="roundRect">
          <a:avLst>
            <a:gd name="adj" fmla="val 100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dirty="0" smtClean="0"/>
            <a:t>객체와 배경 분리</a:t>
          </a:r>
          <a:endParaRPr lang="ko-KR" altLang="en-US" sz="1300" b="1" kern="1200" dirty="0"/>
        </a:p>
      </dsp:txBody>
      <dsp:txXfrm>
        <a:off x="35538" y="1865754"/>
        <a:ext cx="1505498" cy="1142265"/>
      </dsp:txXfrm>
    </dsp:sp>
    <dsp:sp modelId="{49611805-1245-4CB4-9EB2-FB888893F51C}">
      <dsp:nvSpPr>
        <dsp:cNvPr id="0" name=""/>
        <dsp:cNvSpPr/>
      </dsp:nvSpPr>
      <dsp:spPr>
        <a:xfrm rot="5400000">
          <a:off x="564612" y="3068789"/>
          <a:ext cx="447349" cy="5460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b="1" kern="1200"/>
        </a:p>
      </dsp:txBody>
      <dsp:txXfrm rot="-5400000">
        <a:off x="624487" y="3118116"/>
        <a:ext cx="327601" cy="313144"/>
      </dsp:txXfrm>
    </dsp:sp>
    <dsp:sp modelId="{827428C8-0E8D-4BCF-B51A-7254776DFAF9}">
      <dsp:nvSpPr>
        <dsp:cNvPr id="0" name=""/>
        <dsp:cNvSpPr/>
      </dsp:nvSpPr>
      <dsp:spPr>
        <a:xfrm>
          <a:off x="0" y="3640024"/>
          <a:ext cx="1576574" cy="1213341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dirty="0" smtClean="0"/>
            <a:t>객체 합성 및 </a:t>
          </a:r>
          <a:endParaRPr lang="en-US" altLang="ko-KR" sz="1300" b="1" kern="1200" dirty="0" smtClean="0"/>
        </a:p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1" kern="1200" dirty="0" smtClean="0"/>
            <a:t>그림자 생성</a:t>
          </a:r>
          <a:endParaRPr lang="ko-KR" altLang="en-US" sz="1300" b="1" kern="1200" dirty="0"/>
        </a:p>
      </dsp:txBody>
      <dsp:txXfrm>
        <a:off x="35538" y="3675562"/>
        <a:ext cx="1505498" cy="11422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5C14C-F4DD-49FD-B025-6434E5E5F764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DCC66-29A2-4545-B7AB-405F5BF71D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119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40DE2-8933-4DEA-8C3A-543966765D78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3F1EA-757F-4126-89E0-4A93730B0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267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EBC7D-3B9A-4A86-B28C-C5BE2D1B2049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7229-6AB2-4BA1-BD3E-4BB2D17C5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255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EBC7D-3B9A-4A86-B28C-C5BE2D1B2049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7229-6AB2-4BA1-BD3E-4BB2D17C5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001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EBC7D-3B9A-4A86-B28C-C5BE2D1B2049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7229-6AB2-4BA1-BD3E-4BB2D17C5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383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EBC7D-3B9A-4A86-B28C-C5BE2D1B2049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7229-6AB2-4BA1-BD3E-4BB2D17C5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486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EBC7D-3B9A-4A86-B28C-C5BE2D1B2049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7229-6AB2-4BA1-BD3E-4BB2D17C5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71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EBC7D-3B9A-4A86-B28C-C5BE2D1B2049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7229-6AB2-4BA1-BD3E-4BB2D17C5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120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EBC7D-3B9A-4A86-B28C-C5BE2D1B2049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7229-6AB2-4BA1-BD3E-4BB2D17C5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615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EBC7D-3B9A-4A86-B28C-C5BE2D1B2049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7229-6AB2-4BA1-BD3E-4BB2D17C5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876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EBC7D-3B9A-4A86-B28C-C5BE2D1B2049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7229-6AB2-4BA1-BD3E-4BB2D17C5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364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EBC7D-3B9A-4A86-B28C-C5BE2D1B2049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7229-6AB2-4BA1-BD3E-4BB2D17C5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43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EBC7D-3B9A-4A86-B28C-C5BE2D1B2049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7229-6AB2-4BA1-BD3E-4BB2D17C5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127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EBC7D-3B9A-4A86-B28C-C5BE2D1B2049}" type="datetimeFigureOut">
              <a:rPr lang="ko-KR" altLang="en-US" smtClean="0"/>
              <a:t>2024-08-16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77229-6AB2-4BA1-BD3E-4BB2D17C5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34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7.gif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4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3.png"/><Relationship Id="rId4" Type="http://schemas.openxmlformats.org/officeDocument/2006/relationships/diagramData" Target="../diagrams/data1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75A5719-5F75-47BD-9202-8539770049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" y="0"/>
            <a:ext cx="9136189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24DA726-7893-4102-BD43-8223DC083EFA}"/>
              </a:ext>
            </a:extLst>
          </p:cNvPr>
          <p:cNvGrpSpPr/>
          <p:nvPr/>
        </p:nvGrpSpPr>
        <p:grpSpPr>
          <a:xfrm>
            <a:off x="1881752" y="2181371"/>
            <a:ext cx="6562032" cy="1448994"/>
            <a:chOff x="313464" y="2842608"/>
            <a:chExt cx="4009996" cy="14683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74A223-C8FD-4632-AF82-F5733F20DE41}"/>
                </a:ext>
              </a:extLst>
            </p:cNvPr>
            <p:cNvSpPr txBox="1"/>
            <p:nvPr/>
          </p:nvSpPr>
          <p:spPr>
            <a:xfrm>
              <a:off x="313464" y="2842608"/>
              <a:ext cx="4009996" cy="904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2024</a:t>
              </a:r>
              <a:r>
                <a:rPr lang="ko-KR" altLang="en-US" sz="2400" b="1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년도</a:t>
              </a:r>
              <a:r>
                <a:rPr lang="en-US" altLang="ko-KR" sz="2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KDT </a:t>
              </a:r>
              <a:r>
                <a:rPr lang="ko-KR" altLang="en-US" sz="2400" b="1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하반기과정</a:t>
              </a:r>
              <a:r>
                <a:rPr lang="ko-KR" altLang="en-US" sz="2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400" b="1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인터뷰심사</a:t>
              </a:r>
              <a:endPara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28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발표자료</a:t>
              </a:r>
              <a:endPara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8A7D0B2-B0D7-426B-B602-5F72A2D3D8F2}"/>
                </a:ext>
              </a:extLst>
            </p:cNvPr>
            <p:cNvCxnSpPr>
              <a:cxnSpLocks/>
            </p:cNvCxnSpPr>
            <p:nvPr/>
          </p:nvCxnSpPr>
          <p:spPr>
            <a:xfrm>
              <a:off x="348185" y="3829002"/>
              <a:ext cx="3405500" cy="0"/>
            </a:xfrm>
            <a:prstGeom prst="line">
              <a:avLst/>
            </a:prstGeom>
            <a:ln w="19050">
              <a:solidFill>
                <a:srgbClr val="005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892E71-C812-48B3-9C4B-1879D3C463AF}"/>
                </a:ext>
              </a:extLst>
            </p:cNvPr>
            <p:cNvSpPr txBox="1"/>
            <p:nvPr/>
          </p:nvSpPr>
          <p:spPr>
            <a:xfrm>
              <a:off x="348185" y="3967899"/>
              <a:ext cx="2171900" cy="343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2024. </a:t>
              </a:r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08. </a:t>
              </a:r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19.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48682" y="186406"/>
            <a:ext cx="13244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5AA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역량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튼튼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5AA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연결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튼튼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5AA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튼튼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54C6EF-81AE-4B71-A847-09121BE00071}"/>
              </a:ext>
            </a:extLst>
          </p:cNvPr>
          <p:cNvSpPr/>
          <p:nvPr/>
        </p:nvSpPr>
        <p:spPr>
          <a:xfrm>
            <a:off x="0" y="0"/>
            <a:ext cx="1252151" cy="6858000"/>
          </a:xfrm>
          <a:prstGeom prst="rect">
            <a:avLst/>
          </a:prstGeom>
          <a:solidFill>
            <a:srgbClr val="005A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61FE3D53-2F18-44E8-82A3-0C8FA8ABC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853" y="5408696"/>
            <a:ext cx="2935830" cy="40591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1673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837160"/>
            <a:ext cx="9144000" cy="6020840"/>
            <a:chOff x="0" y="837160"/>
            <a:chExt cx="9144000" cy="6020840"/>
          </a:xfrm>
        </p:grpSpPr>
        <p:grpSp>
          <p:nvGrpSpPr>
            <p:cNvPr id="2" name="그룹 1"/>
            <p:cNvGrpSpPr/>
            <p:nvPr/>
          </p:nvGrpSpPr>
          <p:grpSpPr>
            <a:xfrm>
              <a:off x="0" y="837160"/>
              <a:ext cx="9144000" cy="6020840"/>
              <a:chOff x="0" y="837160"/>
              <a:chExt cx="9144000" cy="602084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0" y="837160"/>
                <a:ext cx="9144000" cy="6020840"/>
              </a:xfrm>
              <a:prstGeom prst="rect">
                <a:avLst/>
              </a:prstGeom>
              <a:gradFill>
                <a:gsLst>
                  <a:gs pos="0">
                    <a:srgbClr val="005AAA"/>
                  </a:gs>
                  <a:gs pos="89000">
                    <a:srgbClr val="1A3360"/>
                  </a:gs>
                </a:gsLst>
                <a:lin ang="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양쪽 모서리가 둥근 사각형 34"/>
              <p:cNvSpPr/>
              <p:nvPr/>
            </p:nvSpPr>
            <p:spPr>
              <a:xfrm rot="16200000">
                <a:off x="-935763" y="3800578"/>
                <a:ext cx="1965536" cy="94005"/>
              </a:xfrm>
              <a:prstGeom prst="round2SameRect">
                <a:avLst>
                  <a:gd name="adj1" fmla="val 16667"/>
                  <a:gd name="adj2" fmla="val 30494"/>
                </a:avLst>
              </a:prstGeom>
              <a:solidFill>
                <a:srgbClr val="1A33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모서리가 둥근 직사각형 35"/>
            <p:cNvSpPr/>
            <p:nvPr/>
          </p:nvSpPr>
          <p:spPr>
            <a:xfrm>
              <a:off x="162370" y="1011340"/>
              <a:ext cx="8834217" cy="5688563"/>
            </a:xfrm>
            <a:prstGeom prst="roundRect">
              <a:avLst>
                <a:gd name="adj" fmla="val 1839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AA0F95-4C70-4487-9611-CC00B4E62293}"/>
              </a:ext>
            </a:extLst>
          </p:cNvPr>
          <p:cNvSpPr/>
          <p:nvPr/>
        </p:nvSpPr>
        <p:spPr>
          <a:xfrm>
            <a:off x="1495303" y="211773"/>
            <a:ext cx="5371324" cy="554923"/>
          </a:xfrm>
          <a:prstGeom prst="rect">
            <a:avLst/>
          </a:prstGeom>
          <a:solidFill>
            <a:srgbClr val="4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ECFD0F-97DC-40DD-B55E-5E91B75981F7}"/>
              </a:ext>
            </a:extLst>
          </p:cNvPr>
          <p:cNvSpPr/>
          <p:nvPr/>
        </p:nvSpPr>
        <p:spPr>
          <a:xfrm>
            <a:off x="4510" y="-32872"/>
            <a:ext cx="1492369" cy="799568"/>
          </a:xfrm>
          <a:prstGeom prst="rect">
            <a:avLst/>
          </a:prstGeom>
          <a:solidFill>
            <a:srgbClr val="005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DBC31F-1330-4001-96CB-E79533A0EF68}"/>
              </a:ext>
            </a:extLst>
          </p:cNvPr>
          <p:cNvSpPr txBox="1"/>
          <p:nvPr/>
        </p:nvSpPr>
        <p:spPr>
          <a:xfrm>
            <a:off x="852499" y="238749"/>
            <a:ext cx="641522" cy="526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21" b="1" spc="-15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08.</a:t>
            </a:r>
            <a:endParaRPr lang="ko-KR" altLang="en-US" sz="2821" b="1" spc="-150" dirty="0">
              <a:gradFill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path path="circle">
                  <a:fillToRect l="100000" t="100000"/>
                </a:path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A15623-6212-4D8F-B5A0-6856F768816F}"/>
              </a:ext>
            </a:extLst>
          </p:cNvPr>
          <p:cNvSpPr/>
          <p:nvPr/>
        </p:nvSpPr>
        <p:spPr>
          <a:xfrm>
            <a:off x="1553071" y="309023"/>
            <a:ext cx="649537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2200" b="1" kern="0" spc="-150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내부 </a:t>
            </a:r>
            <a:r>
              <a:rPr lang="ko-KR" altLang="en-US" sz="2200" b="1" kern="0" spc="-150" dirty="0" err="1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전문교강사</a:t>
            </a:r>
            <a:r>
              <a:rPr lang="ko-KR" altLang="en-US" sz="2200" b="1" kern="0" spc="-150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및 </a:t>
            </a:r>
            <a:r>
              <a:rPr lang="ko-KR" altLang="en-US" sz="2200" b="1" kern="0" spc="-150" dirty="0" err="1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현장전문가</a:t>
            </a:r>
            <a:r>
              <a:rPr lang="ko-KR" altLang="en-US" sz="2200" b="1" kern="0" spc="-150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인력 </a:t>
            </a:r>
            <a:r>
              <a:rPr lang="en-US" altLang="ko-KR" sz="2200" b="1" kern="0" spc="-150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Pool</a:t>
            </a:r>
            <a:endParaRPr lang="ko-KR" altLang="en-US" sz="2200" b="1" kern="0" spc="-15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383708" y="757002"/>
            <a:ext cx="2771522" cy="0"/>
          </a:xfrm>
          <a:prstGeom prst="line">
            <a:avLst/>
          </a:prstGeom>
          <a:ln w="19050">
            <a:solidFill>
              <a:srgbClr val="4F4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44388" y="-4666748"/>
          <a:ext cx="6858000" cy="577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1091798463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3662553369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E/L BOX BASE ASS'Y</a:t>
                      </a:r>
                      <a:br>
                        <a:rPr lang="en-US" sz="1100" u="none" strike="noStrike">
                          <a:effectLst/>
                        </a:rPr>
                      </a:br>
                      <a:r>
                        <a:rPr lang="en-US" sz="1100" u="none" strike="noStrike">
                          <a:effectLst/>
                        </a:rPr>
                        <a:t> (</a:t>
                      </a:r>
                      <a:r>
                        <a:rPr lang="ko-KR" altLang="en-US" sz="1100" u="none" strike="noStrike">
                          <a:effectLst/>
                        </a:rPr>
                        <a:t>강전반 내부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r>
                        <a:rPr lang="en-US" altLang="ko-KR" sz="1100" u="none" strike="noStrike">
                          <a:effectLst/>
                        </a:rPr>
                        <a:t>E/L BOX SETTING ASS'Y</a:t>
                      </a:r>
                      <a:br>
                        <a:rPr lang="en-US" altLang="ko-KR" sz="1100" u="none" strike="noStrike">
                          <a:effectLst/>
                        </a:rPr>
                      </a:br>
                      <a:r>
                        <a:rPr lang="en-US" altLang="ko-KR" sz="1100" u="none" strike="noStrike">
                          <a:effectLst/>
                        </a:rPr>
                        <a:t> (</a:t>
                      </a:r>
                      <a:r>
                        <a:rPr lang="ko-KR" altLang="en-US" sz="1100" u="none" strike="noStrike">
                          <a:effectLst/>
                        </a:rPr>
                        <a:t>셋팅 완료후 강전반 외부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24158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58635631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4728246" y="4512639"/>
            <a:ext cx="1433303" cy="56765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㈜</a:t>
            </a:r>
            <a:r>
              <a:rPr lang="ko-KR" altLang="en-US" sz="1100" dirty="0" err="1" smtClean="0"/>
              <a:t>엑스오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김전일 대표</a:t>
            </a:r>
            <a:endParaRPr lang="ko-KR" altLang="en-US" sz="1100" dirty="0"/>
          </a:p>
        </p:txBody>
      </p:sp>
      <p:sp>
        <p:nvSpPr>
          <p:cNvPr id="20" name="직사각형 19"/>
          <p:cNvSpPr/>
          <p:nvPr/>
        </p:nvSpPr>
        <p:spPr>
          <a:xfrm>
            <a:off x="6171944" y="4511664"/>
            <a:ext cx="2649730" cy="5683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현</a:t>
            </a:r>
            <a:r>
              <a:rPr lang="en-US" altLang="ko-KR" sz="1100" dirty="0" smtClean="0">
                <a:solidFill>
                  <a:schemeClr val="tx1"/>
                </a:solidFill>
              </a:rPr>
              <a:t>) </a:t>
            </a:r>
            <a:r>
              <a:rPr lang="ko-KR" altLang="en-US" sz="1100" dirty="0" smtClean="0">
                <a:solidFill>
                  <a:schemeClr val="tx1"/>
                </a:solidFill>
              </a:rPr>
              <a:t>㈜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엑스오</a:t>
            </a:r>
            <a:r>
              <a:rPr lang="ko-KR" altLang="en-US" sz="1100" dirty="0" smtClean="0">
                <a:solidFill>
                  <a:schemeClr val="tx1"/>
                </a:solidFill>
              </a:rPr>
              <a:t> 대표이사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㈜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이덴트</a:t>
            </a:r>
            <a:r>
              <a:rPr lang="ko-KR" altLang="en-US" sz="1100" dirty="0" smtClean="0">
                <a:solidFill>
                  <a:schemeClr val="tx1"/>
                </a:solidFill>
              </a:rPr>
              <a:t> 차장</a:t>
            </a:r>
            <a:r>
              <a:rPr lang="en-US" altLang="ko-KR" sz="1100" dirty="0" smtClean="0">
                <a:solidFill>
                  <a:schemeClr val="tx1"/>
                </a:solidFill>
              </a:rPr>
              <a:t>(‘15)</a:t>
            </a: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㈜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글로벌아이</a:t>
            </a:r>
            <a:r>
              <a:rPr lang="ko-KR" altLang="en-US" sz="1100" dirty="0" smtClean="0">
                <a:solidFill>
                  <a:schemeClr val="tx1"/>
                </a:solidFill>
              </a:rPr>
              <a:t> 팀장</a:t>
            </a:r>
            <a:r>
              <a:rPr lang="en-US" altLang="ko-KR" sz="1100" dirty="0" smtClean="0">
                <a:solidFill>
                  <a:schemeClr val="tx1"/>
                </a:solidFill>
              </a:rPr>
              <a:t>(‘08~’13)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44387" y="1152373"/>
            <a:ext cx="4262119" cy="3917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내부 </a:t>
            </a:r>
            <a:r>
              <a:rPr lang="ko-KR" altLang="en-US" sz="1200" b="1" dirty="0" err="1" smtClean="0"/>
              <a:t>교강사</a:t>
            </a:r>
            <a:r>
              <a:rPr lang="ko-KR" altLang="en-US" sz="1200" b="1" dirty="0" smtClean="0"/>
              <a:t> </a:t>
            </a:r>
            <a:r>
              <a:rPr lang="ko-KR" altLang="en-US" sz="1200" b="1" dirty="0" err="1" smtClean="0"/>
              <a:t>인력풀</a:t>
            </a:r>
            <a:endParaRPr lang="ko-KR" altLang="en-US" sz="1200" b="1" dirty="0"/>
          </a:p>
        </p:txBody>
      </p:sp>
      <p:sp>
        <p:nvSpPr>
          <p:cNvPr id="45" name="직사각형 44"/>
          <p:cNvSpPr/>
          <p:nvPr/>
        </p:nvSpPr>
        <p:spPr>
          <a:xfrm>
            <a:off x="4674868" y="1152373"/>
            <a:ext cx="4262119" cy="3917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산업체 </a:t>
            </a:r>
            <a:r>
              <a:rPr lang="ko-KR" altLang="en-US" sz="1200" b="1" dirty="0" err="1" smtClean="0"/>
              <a:t>현장전문가</a:t>
            </a:r>
            <a:r>
              <a:rPr lang="ko-KR" altLang="en-US" sz="1200" b="1" dirty="0" smtClean="0"/>
              <a:t> </a:t>
            </a:r>
            <a:r>
              <a:rPr lang="ko-KR" altLang="en-US" sz="1200" b="1" dirty="0" err="1" smtClean="0"/>
              <a:t>인력</a:t>
            </a:r>
            <a:r>
              <a:rPr lang="ko-KR" altLang="en-US" sz="1200" b="1" dirty="0" err="1"/>
              <a:t>풀</a:t>
            </a:r>
            <a:endParaRPr lang="ko-KR" altLang="en-US" sz="1200" b="1" dirty="0"/>
          </a:p>
        </p:txBody>
      </p:sp>
      <p:sp>
        <p:nvSpPr>
          <p:cNvPr id="46" name="직사각형 45"/>
          <p:cNvSpPr/>
          <p:nvPr/>
        </p:nvSpPr>
        <p:spPr>
          <a:xfrm>
            <a:off x="4728246" y="5080940"/>
            <a:ext cx="1433303" cy="56765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㈜</a:t>
            </a:r>
            <a:r>
              <a:rPr lang="ko-KR" altLang="en-US" sz="1100" dirty="0" err="1"/>
              <a:t>팔칠구삼</a:t>
            </a:r>
            <a:endParaRPr lang="en-US" altLang="ko-KR" sz="1100" dirty="0"/>
          </a:p>
          <a:p>
            <a:pPr algn="ctr"/>
            <a:r>
              <a:rPr lang="ko-KR" altLang="en-US" sz="1100" dirty="0" err="1"/>
              <a:t>박덕화</a:t>
            </a:r>
            <a:r>
              <a:rPr lang="ko-KR" altLang="en-US" sz="1100" dirty="0"/>
              <a:t> 대표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6171944" y="5079965"/>
            <a:ext cx="2649730" cy="5683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현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r>
              <a:rPr lang="ko-KR" altLang="en-US" sz="1100" dirty="0" smtClean="0">
                <a:solidFill>
                  <a:schemeClr val="tx1"/>
                </a:solidFill>
              </a:rPr>
              <a:t>㈜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팔칠구삼</a:t>
            </a:r>
            <a:r>
              <a:rPr lang="ko-KR" altLang="en-US" sz="1100" dirty="0" smtClean="0">
                <a:solidFill>
                  <a:schemeClr val="tx1"/>
                </a:solidFill>
              </a:rPr>
              <a:t> 대표이사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광주광역시청 스스로해결단 위원</a:t>
            </a:r>
            <a:r>
              <a:rPr lang="en-US" altLang="ko-KR" sz="1100" dirty="0" smtClean="0">
                <a:solidFill>
                  <a:schemeClr val="tx1"/>
                </a:solidFill>
              </a:rPr>
              <a:t>(‘18~’19)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728246" y="3933358"/>
            <a:ext cx="1433303" cy="56765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㈜</a:t>
            </a:r>
            <a:r>
              <a:rPr lang="ko-KR" altLang="en-US" sz="1100" dirty="0" err="1" smtClean="0"/>
              <a:t>큐넷</a:t>
            </a:r>
            <a:endParaRPr lang="en-US" altLang="ko-KR" sz="1100" dirty="0" smtClean="0"/>
          </a:p>
          <a:p>
            <a:pPr algn="ctr"/>
            <a:r>
              <a:rPr lang="ko-KR" altLang="en-US" sz="1100" dirty="0" err="1" smtClean="0"/>
              <a:t>이금성</a:t>
            </a:r>
            <a:r>
              <a:rPr lang="ko-KR" altLang="en-US" sz="1100" dirty="0" smtClean="0"/>
              <a:t> 대표</a:t>
            </a:r>
            <a:endParaRPr lang="ko-KR" altLang="en-US" sz="1100" dirty="0"/>
          </a:p>
        </p:txBody>
      </p:sp>
      <p:sp>
        <p:nvSpPr>
          <p:cNvPr id="53" name="직사각형 52"/>
          <p:cNvSpPr/>
          <p:nvPr/>
        </p:nvSpPr>
        <p:spPr>
          <a:xfrm>
            <a:off x="6171944" y="3932383"/>
            <a:ext cx="2649730" cy="5683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현</a:t>
            </a:r>
            <a:r>
              <a:rPr lang="en-US" altLang="ko-KR" sz="1100" dirty="0" smtClean="0">
                <a:solidFill>
                  <a:schemeClr val="tx1"/>
                </a:solidFill>
              </a:rPr>
              <a:t>)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큐넷</a:t>
            </a:r>
            <a:r>
              <a:rPr lang="ko-KR" altLang="en-US" sz="1100" dirty="0" smtClean="0">
                <a:solidFill>
                  <a:schemeClr val="tx1"/>
                </a:solidFill>
              </a:rPr>
              <a:t> 대표</a:t>
            </a:r>
            <a:r>
              <a:rPr lang="en-US" altLang="ko-KR" sz="1100" dirty="0" smtClean="0">
                <a:solidFill>
                  <a:schemeClr val="tx1"/>
                </a:solidFill>
              </a:rPr>
              <a:t>(’14~</a:t>
            </a:r>
            <a:r>
              <a:rPr lang="ko-KR" altLang="en-US" sz="1100" dirty="0" smtClean="0">
                <a:solidFill>
                  <a:schemeClr val="tx1"/>
                </a:solidFill>
              </a:rPr>
              <a:t>현재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현네트워크</a:t>
            </a:r>
            <a:r>
              <a:rPr lang="ko-KR" altLang="en-US" sz="1100" dirty="0" smtClean="0">
                <a:solidFill>
                  <a:schemeClr val="tx1"/>
                </a:solidFill>
              </a:rPr>
              <a:t> 주식회사 개발팀장</a:t>
            </a:r>
            <a:r>
              <a:rPr lang="en-US" altLang="ko-KR" sz="1100" dirty="0" smtClean="0">
                <a:solidFill>
                  <a:schemeClr val="tx1"/>
                </a:solidFill>
              </a:rPr>
              <a:t>(‘02~’14)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728246" y="5646573"/>
            <a:ext cx="1433303" cy="56765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마이데이터랩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김재우 이사</a:t>
            </a:r>
            <a:endParaRPr lang="ko-KR" altLang="en-US" sz="1100" dirty="0"/>
          </a:p>
        </p:txBody>
      </p:sp>
      <p:sp>
        <p:nvSpPr>
          <p:cNvPr id="55" name="직사각형 54"/>
          <p:cNvSpPr/>
          <p:nvPr/>
        </p:nvSpPr>
        <p:spPr>
          <a:xfrm>
            <a:off x="6171944" y="5645598"/>
            <a:ext cx="2649730" cy="5683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현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마이데이터랩</a:t>
            </a:r>
            <a:r>
              <a:rPr lang="ko-KR" altLang="en-US" sz="1100" dirty="0" smtClean="0">
                <a:solidFill>
                  <a:schemeClr val="tx1"/>
                </a:solidFill>
              </a:rPr>
              <a:t> 기술이사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728246" y="3365057"/>
            <a:ext cx="1433303" cy="56765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씨엔인포</a:t>
            </a:r>
            <a:endParaRPr lang="en-US" altLang="ko-KR" sz="1100" dirty="0" smtClean="0"/>
          </a:p>
          <a:p>
            <a:pPr algn="ctr"/>
            <a:r>
              <a:rPr lang="ko-KR" altLang="en-US" sz="1100" dirty="0" err="1" smtClean="0"/>
              <a:t>최희성</a:t>
            </a:r>
            <a:r>
              <a:rPr lang="ko-KR" altLang="en-US" sz="1100" dirty="0" smtClean="0"/>
              <a:t> 대표</a:t>
            </a:r>
            <a:endParaRPr lang="ko-KR" altLang="en-US" sz="1100" dirty="0"/>
          </a:p>
        </p:txBody>
      </p:sp>
      <p:sp>
        <p:nvSpPr>
          <p:cNvPr id="59" name="직사각형 58"/>
          <p:cNvSpPr/>
          <p:nvPr/>
        </p:nvSpPr>
        <p:spPr>
          <a:xfrm>
            <a:off x="6171944" y="3364082"/>
            <a:ext cx="2649730" cy="5683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현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씨엔인포</a:t>
            </a:r>
            <a:r>
              <a:rPr lang="ko-KR" altLang="en-US" sz="1100" dirty="0" smtClean="0">
                <a:solidFill>
                  <a:schemeClr val="tx1"/>
                </a:solidFill>
              </a:rPr>
              <a:t> 대표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광주여자대학교 시간강사</a:t>
            </a:r>
            <a:r>
              <a:rPr lang="en-US" altLang="ko-KR" sz="1100" dirty="0" smtClean="0">
                <a:solidFill>
                  <a:schemeClr val="tx1"/>
                </a:solidFill>
              </a:rPr>
              <a:t>(’22~</a:t>
            </a:r>
            <a:r>
              <a:rPr lang="ko-KR" altLang="en-US" sz="1100" dirty="0" smtClean="0">
                <a:solidFill>
                  <a:schemeClr val="tx1"/>
                </a:solidFill>
              </a:rPr>
              <a:t>현재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㈜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큐넷</a:t>
            </a:r>
            <a:r>
              <a:rPr lang="ko-KR" altLang="en-US" sz="1100" dirty="0" smtClean="0">
                <a:solidFill>
                  <a:schemeClr val="tx1"/>
                </a:solidFill>
              </a:rPr>
              <a:t> 개발팀 주임</a:t>
            </a:r>
            <a:r>
              <a:rPr lang="en-US" altLang="ko-KR" sz="1100" dirty="0" smtClean="0">
                <a:solidFill>
                  <a:schemeClr val="tx1"/>
                </a:solidFill>
              </a:rPr>
              <a:t>(‘20)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446516" y="5635941"/>
            <a:ext cx="1433303" cy="56765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이은비</a:t>
            </a:r>
            <a:endParaRPr lang="en-US" altLang="ko-KR" sz="1100" dirty="0" smtClean="0"/>
          </a:p>
          <a:p>
            <a:pPr algn="ctr"/>
            <a:r>
              <a:rPr lang="en-US" altLang="ko-KR" sz="1100" dirty="0" smtClean="0"/>
              <a:t>(</a:t>
            </a:r>
            <a:r>
              <a:rPr lang="en-US" altLang="ko-KR" sz="1100" dirty="0" smtClean="0"/>
              <a:t>11</a:t>
            </a:r>
            <a:r>
              <a:rPr lang="ko-KR" altLang="en-US" sz="1100" dirty="0" smtClean="0"/>
              <a:t>년 </a:t>
            </a:r>
            <a:r>
              <a:rPr lang="ko-KR" altLang="en-US" sz="1100" dirty="0" smtClean="0"/>
              <a:t>경력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73" name="직사각형 72"/>
          <p:cNvSpPr/>
          <p:nvPr/>
        </p:nvSpPr>
        <p:spPr>
          <a:xfrm>
            <a:off x="1890214" y="5634966"/>
            <a:ext cx="2649730" cy="5683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스마트인재개발원 팀장</a:t>
            </a:r>
            <a:r>
              <a:rPr lang="en-US" altLang="ko-KR" sz="1100" dirty="0" smtClean="0">
                <a:solidFill>
                  <a:schemeClr val="tx1"/>
                </a:solidFill>
              </a:rPr>
              <a:t>(’16~</a:t>
            </a:r>
            <a:r>
              <a:rPr lang="en-US" altLang="ko-KR" sz="1100" dirty="0" smtClean="0">
                <a:solidFill>
                  <a:schemeClr val="tx1"/>
                </a:solidFill>
              </a:rPr>
              <a:t>’23)</a:t>
            </a: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호남대학교 컴퓨터공학 석사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광주국제직업전문학교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산대특</a:t>
            </a:r>
            <a:r>
              <a:rPr lang="ko-KR" altLang="en-US" sz="1100" dirty="0" smtClean="0">
                <a:solidFill>
                  <a:schemeClr val="tx1"/>
                </a:solidFill>
              </a:rPr>
              <a:t> 강의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4866" y="3681087"/>
            <a:ext cx="19672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rgbClr val="1861CC"/>
                </a:solidFill>
              </a:rPr>
              <a:t>▼ 훈련기관 </a:t>
            </a:r>
            <a:r>
              <a:rPr lang="ko-KR" altLang="en-US" sz="1000" b="1" dirty="0" smtClean="0">
                <a:solidFill>
                  <a:srgbClr val="1861CC"/>
                </a:solidFill>
              </a:rPr>
              <a:t>예비 </a:t>
            </a:r>
            <a:r>
              <a:rPr lang="ko-KR" altLang="en-US" sz="1000" b="1" dirty="0" err="1" smtClean="0">
                <a:solidFill>
                  <a:srgbClr val="1861CC"/>
                </a:solidFill>
              </a:rPr>
              <a:t>교강사</a:t>
            </a:r>
            <a:r>
              <a:rPr lang="ko-KR" altLang="en-US" sz="1000" b="1" dirty="0" smtClean="0">
                <a:solidFill>
                  <a:srgbClr val="1861CC"/>
                </a:solidFill>
              </a:rPr>
              <a:t> </a:t>
            </a:r>
            <a:r>
              <a:rPr lang="ko-KR" altLang="en-US" sz="1000" b="1" dirty="0" err="1" smtClean="0">
                <a:solidFill>
                  <a:srgbClr val="1861CC"/>
                </a:solidFill>
              </a:rPr>
              <a:t>인력풀</a:t>
            </a:r>
            <a:endParaRPr lang="ko-KR" altLang="en-US" sz="1000" b="1" dirty="0">
              <a:solidFill>
                <a:srgbClr val="1861CC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799214" y="3117590"/>
            <a:ext cx="2095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rgbClr val="1861CC"/>
                </a:solidFill>
              </a:rPr>
              <a:t>▼ </a:t>
            </a:r>
            <a:r>
              <a:rPr lang="ko-KR" altLang="en-US" sz="1000" b="1" dirty="0" err="1" smtClean="0">
                <a:solidFill>
                  <a:srgbClr val="1861CC"/>
                </a:solidFill>
              </a:rPr>
              <a:t>참여가능</a:t>
            </a:r>
            <a:r>
              <a:rPr lang="ko-KR" altLang="en-US" sz="1000" b="1" dirty="0" smtClean="0">
                <a:solidFill>
                  <a:srgbClr val="1861CC"/>
                </a:solidFill>
              </a:rPr>
              <a:t> 산업체 전문가 </a:t>
            </a:r>
            <a:r>
              <a:rPr lang="ko-KR" altLang="en-US" sz="1000" b="1" dirty="0" err="1" smtClean="0">
                <a:solidFill>
                  <a:srgbClr val="1861CC"/>
                </a:solidFill>
              </a:rPr>
              <a:t>인력풀</a:t>
            </a:r>
            <a:endParaRPr lang="ko-KR" altLang="en-US" sz="1000" b="1" dirty="0">
              <a:solidFill>
                <a:srgbClr val="1861CC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756558" y="1835744"/>
            <a:ext cx="1433303" cy="56765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㈜</a:t>
            </a:r>
            <a:r>
              <a:rPr lang="ko-KR" altLang="en-US" sz="1100" dirty="0" err="1" smtClean="0"/>
              <a:t>젠데이터</a:t>
            </a:r>
            <a:endParaRPr lang="en-US" altLang="ko-KR" sz="1100" dirty="0" smtClean="0"/>
          </a:p>
          <a:p>
            <a:pPr algn="ctr"/>
            <a:r>
              <a:rPr lang="ko-KR" altLang="en-US" sz="1100" dirty="0" err="1" smtClean="0"/>
              <a:t>함민혁</a:t>
            </a:r>
            <a:r>
              <a:rPr lang="ko-KR" altLang="en-US" sz="1100" dirty="0" smtClean="0"/>
              <a:t> 대표</a:t>
            </a:r>
            <a:endParaRPr lang="ko-KR" altLang="en-US" sz="1100" dirty="0"/>
          </a:p>
        </p:txBody>
      </p:sp>
      <p:sp>
        <p:nvSpPr>
          <p:cNvPr id="81" name="직사각형 80"/>
          <p:cNvSpPr/>
          <p:nvPr/>
        </p:nvSpPr>
        <p:spPr>
          <a:xfrm>
            <a:off x="6200256" y="1834769"/>
            <a:ext cx="2649730" cy="5683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현</a:t>
            </a:r>
            <a:r>
              <a:rPr lang="en-US" altLang="ko-KR" sz="1100" dirty="0" smtClean="0">
                <a:solidFill>
                  <a:schemeClr val="tx1"/>
                </a:solidFill>
              </a:rPr>
              <a:t>) </a:t>
            </a:r>
            <a:r>
              <a:rPr lang="ko-KR" altLang="en-US" sz="1100" dirty="0" smtClean="0">
                <a:solidFill>
                  <a:schemeClr val="tx1"/>
                </a:solidFill>
              </a:rPr>
              <a:t>㈜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젠데이터</a:t>
            </a:r>
            <a:r>
              <a:rPr lang="ko-KR" altLang="en-US" sz="1100" dirty="0" smtClean="0">
                <a:solidFill>
                  <a:schemeClr val="tx1"/>
                </a:solidFill>
              </a:rPr>
              <a:t> 대표</a:t>
            </a:r>
            <a:r>
              <a:rPr lang="en-US" altLang="ko-KR" sz="1100" dirty="0" smtClean="0">
                <a:solidFill>
                  <a:schemeClr val="tx1"/>
                </a:solidFill>
              </a:rPr>
              <a:t>(‘20~</a:t>
            </a:r>
            <a:r>
              <a:rPr lang="ko-KR" altLang="en-US" sz="1100" dirty="0" smtClean="0">
                <a:solidFill>
                  <a:schemeClr val="tx1"/>
                </a:solidFill>
              </a:rPr>
              <a:t>현재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46778" y="1824122"/>
            <a:ext cx="1433303" cy="56765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김덕중</a:t>
            </a:r>
            <a:endParaRPr lang="en-US" altLang="ko-KR" sz="1100" dirty="0" smtClean="0"/>
          </a:p>
          <a:p>
            <a:pPr algn="ctr"/>
            <a:r>
              <a:rPr lang="en-US" altLang="ko-KR" sz="1100" dirty="0" smtClean="0"/>
              <a:t>(16</a:t>
            </a:r>
            <a:r>
              <a:rPr lang="ko-KR" altLang="en-US" sz="1100" dirty="0" smtClean="0"/>
              <a:t>년 경력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76" name="직사각형 75"/>
          <p:cNvSpPr/>
          <p:nvPr/>
        </p:nvSpPr>
        <p:spPr>
          <a:xfrm>
            <a:off x="1890476" y="1823147"/>
            <a:ext cx="2649730" cy="5683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직업훈련교사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 smtClean="0">
                <a:solidFill>
                  <a:schemeClr val="tx1"/>
                </a:solidFill>
              </a:rPr>
              <a:t>급 </a:t>
            </a:r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정보기술개발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직업훈련교사 </a:t>
            </a:r>
            <a:r>
              <a:rPr lang="en-US" altLang="ko-KR" sz="1100" dirty="0">
                <a:solidFill>
                  <a:schemeClr val="tx1"/>
                </a:solidFill>
              </a:rPr>
              <a:t>3</a:t>
            </a:r>
            <a:r>
              <a:rPr lang="ko-KR" altLang="en-US" sz="1100" dirty="0" smtClean="0">
                <a:solidFill>
                  <a:schemeClr val="tx1"/>
                </a:solidFill>
              </a:rPr>
              <a:t>급 </a:t>
            </a:r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인공지능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정보처리기사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데이터베이스관리사</a:t>
            </a:r>
            <a:r>
              <a:rPr lang="en-US" altLang="ko-KR" sz="1100" dirty="0">
                <a:solidFill>
                  <a:schemeClr val="tx1"/>
                </a:solidFill>
              </a:rPr>
              <a:t>2</a:t>
            </a:r>
            <a:r>
              <a:rPr lang="ko-KR" altLang="en-US" sz="1100" dirty="0">
                <a:solidFill>
                  <a:schemeClr val="tx1"/>
                </a:solidFill>
              </a:rPr>
              <a:t>급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46778" y="2392423"/>
            <a:ext cx="1433303" cy="56765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우강철</a:t>
            </a:r>
            <a:endParaRPr lang="en-US" altLang="ko-KR" sz="1100" dirty="0" smtClean="0"/>
          </a:p>
          <a:p>
            <a:pPr algn="ctr"/>
            <a:r>
              <a:rPr lang="en-US" altLang="ko-KR" sz="1100" dirty="0" smtClean="0"/>
              <a:t>(16</a:t>
            </a:r>
            <a:r>
              <a:rPr lang="ko-KR" altLang="en-US" sz="1100" dirty="0" smtClean="0"/>
              <a:t>년 경력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83" name="직사각형 82"/>
          <p:cNvSpPr/>
          <p:nvPr/>
        </p:nvSpPr>
        <p:spPr>
          <a:xfrm>
            <a:off x="1890476" y="2391448"/>
            <a:ext cx="2649730" cy="5683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SUN </a:t>
            </a:r>
            <a:r>
              <a:rPr lang="en-US" altLang="ko-KR" sz="1100" dirty="0" smtClean="0">
                <a:solidFill>
                  <a:schemeClr val="tx1"/>
                </a:solidFill>
              </a:rPr>
              <a:t>CERTIFICATION, </a:t>
            </a:r>
            <a:r>
              <a:rPr lang="ko-KR" altLang="en-US" sz="1100" dirty="0" smtClean="0">
                <a:solidFill>
                  <a:schemeClr val="tx1"/>
                </a:solidFill>
              </a:rPr>
              <a:t>정보처리기사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컴퓨터프로그래머 </a:t>
            </a:r>
            <a:r>
              <a:rPr lang="en-US" altLang="ko-KR" sz="1100" dirty="0">
                <a:solidFill>
                  <a:schemeClr val="tx1"/>
                </a:solidFill>
              </a:rPr>
              <a:t>2</a:t>
            </a:r>
            <a:r>
              <a:rPr lang="ko-KR" altLang="en-US" sz="1100" dirty="0" smtClean="0">
                <a:solidFill>
                  <a:schemeClr val="tx1"/>
                </a:solidFill>
              </a:rPr>
              <a:t>급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정보기술개발 </a:t>
            </a:r>
            <a:r>
              <a:rPr lang="en-US" altLang="ko-KR" sz="1100" dirty="0">
                <a:solidFill>
                  <a:schemeClr val="tx1"/>
                </a:solidFill>
              </a:rPr>
              <a:t>3</a:t>
            </a:r>
            <a:r>
              <a:rPr lang="ko-KR" altLang="en-US" sz="1100" dirty="0" smtClean="0">
                <a:solidFill>
                  <a:schemeClr val="tx1"/>
                </a:solidFill>
              </a:rPr>
              <a:t>급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46778" y="2965415"/>
            <a:ext cx="1433303" cy="56765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최진아</a:t>
            </a:r>
            <a:endParaRPr lang="en-US" altLang="ko-KR" sz="1100" dirty="0" smtClean="0"/>
          </a:p>
          <a:p>
            <a:pPr algn="ctr"/>
            <a:r>
              <a:rPr lang="en-US" altLang="ko-KR" sz="1100" dirty="0" smtClean="0"/>
              <a:t>(5</a:t>
            </a:r>
            <a:r>
              <a:rPr lang="ko-KR" altLang="en-US" sz="1100" dirty="0" smtClean="0"/>
              <a:t>년 경력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85" name="직사각형 84"/>
          <p:cNvSpPr/>
          <p:nvPr/>
        </p:nvSpPr>
        <p:spPr>
          <a:xfrm>
            <a:off x="1890476" y="2964440"/>
            <a:ext cx="2649730" cy="5683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㈜</a:t>
            </a:r>
            <a:r>
              <a:rPr lang="ko-KR" altLang="en-US" sz="1100" dirty="0" err="1">
                <a:solidFill>
                  <a:schemeClr val="tx1"/>
                </a:solidFill>
              </a:rPr>
              <a:t>오이솔루션</a:t>
            </a:r>
            <a:r>
              <a:rPr lang="ko-KR" altLang="en-US" sz="1100" dirty="0">
                <a:solidFill>
                  <a:schemeClr val="tx1"/>
                </a:solidFill>
              </a:rPr>
              <a:t> 사원</a:t>
            </a:r>
            <a:r>
              <a:rPr lang="en-US" altLang="ko-KR" sz="1100" dirty="0">
                <a:solidFill>
                  <a:schemeClr val="tx1"/>
                </a:solidFill>
              </a:rPr>
              <a:t>('17~'21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정보처리기사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46778" y="3931816"/>
            <a:ext cx="1433303" cy="56765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신미나</a:t>
            </a:r>
            <a:endParaRPr lang="en-US" altLang="ko-KR" sz="1100" dirty="0" smtClean="0"/>
          </a:p>
          <a:p>
            <a:pPr algn="ctr"/>
            <a:r>
              <a:rPr lang="en-US" altLang="ko-KR" sz="1100" dirty="0" smtClean="0"/>
              <a:t>(21</a:t>
            </a:r>
            <a:r>
              <a:rPr lang="ko-KR" altLang="en-US" sz="1100" dirty="0" smtClean="0"/>
              <a:t>년 경력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89" name="직사각형 88"/>
          <p:cNvSpPr/>
          <p:nvPr/>
        </p:nvSpPr>
        <p:spPr>
          <a:xfrm>
            <a:off x="1890476" y="3930841"/>
            <a:ext cx="2649730" cy="5683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광주여자대학교</a:t>
            </a:r>
            <a:r>
              <a:rPr lang="en-US" altLang="ko-KR" sz="1100" dirty="0" smtClean="0">
                <a:solidFill>
                  <a:schemeClr val="tx1"/>
                </a:solidFill>
              </a:rPr>
              <a:t>(SW</a:t>
            </a:r>
            <a:r>
              <a:rPr lang="ko-KR" altLang="en-US" sz="1100" dirty="0" smtClean="0">
                <a:solidFill>
                  <a:schemeClr val="tx1"/>
                </a:solidFill>
              </a:rPr>
              <a:t>개발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실감등</a:t>
            </a:r>
            <a:r>
              <a:rPr lang="ko-KR" altLang="en-US" sz="1100" dirty="0" smtClean="0">
                <a:solidFill>
                  <a:schemeClr val="tx1"/>
                </a:solidFill>
              </a:rPr>
              <a:t> 강의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전남대학교 컴퓨터공학 석사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광주국제직업전문학교 </a:t>
            </a:r>
            <a:r>
              <a:rPr lang="en-US" altLang="ko-KR" sz="1100" dirty="0" smtClean="0">
                <a:solidFill>
                  <a:schemeClr val="tx1"/>
                </a:solidFill>
              </a:rPr>
              <a:t>KDT </a:t>
            </a:r>
            <a:r>
              <a:rPr lang="ko-KR" altLang="en-US" sz="1100" dirty="0" smtClean="0">
                <a:solidFill>
                  <a:schemeClr val="tx1"/>
                </a:solidFill>
              </a:rPr>
              <a:t>강의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46778" y="4500117"/>
            <a:ext cx="1433303" cy="56765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손원섭</a:t>
            </a:r>
            <a:endParaRPr lang="en-US" altLang="ko-KR" sz="1100" dirty="0" smtClean="0"/>
          </a:p>
          <a:p>
            <a:pPr algn="ctr"/>
            <a:r>
              <a:rPr lang="en-US" altLang="ko-KR" sz="1100" dirty="0" smtClean="0"/>
              <a:t>(3</a:t>
            </a:r>
            <a:r>
              <a:rPr lang="ko-KR" altLang="en-US" sz="1100" dirty="0" smtClean="0"/>
              <a:t>년 경력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91" name="직사각형 90"/>
          <p:cNvSpPr/>
          <p:nvPr/>
        </p:nvSpPr>
        <p:spPr>
          <a:xfrm>
            <a:off x="1890476" y="4499142"/>
            <a:ext cx="2649730" cy="5683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엠엔유튜브</a:t>
            </a:r>
            <a:r>
              <a:rPr lang="ko-KR" altLang="en-US" sz="1100" dirty="0" smtClean="0">
                <a:solidFill>
                  <a:schemeClr val="tx1"/>
                </a:solidFill>
              </a:rPr>
              <a:t> 팀장</a:t>
            </a:r>
            <a:r>
              <a:rPr lang="en-US" altLang="ko-KR" sz="1100" dirty="0" smtClean="0">
                <a:solidFill>
                  <a:schemeClr val="tx1"/>
                </a:solidFill>
              </a:rPr>
              <a:t>(’20~’22)</a:t>
            </a:r>
          </a:p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휴인텍</a:t>
            </a:r>
            <a:r>
              <a:rPr lang="ko-KR" altLang="en-US" sz="1100" dirty="0" smtClean="0">
                <a:solidFill>
                  <a:schemeClr val="tx1"/>
                </a:solidFill>
              </a:rPr>
              <a:t> 팀장</a:t>
            </a:r>
            <a:r>
              <a:rPr lang="en-US" altLang="ko-KR" sz="1100" dirty="0" smtClean="0">
                <a:solidFill>
                  <a:schemeClr val="tx1"/>
                </a:solidFill>
              </a:rPr>
              <a:t>(’22~’23)</a:t>
            </a: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스마트인재개발원 </a:t>
            </a:r>
            <a:r>
              <a:rPr lang="en-US" altLang="ko-KR" sz="1100" dirty="0" smtClean="0">
                <a:solidFill>
                  <a:schemeClr val="tx1"/>
                </a:solidFill>
              </a:rPr>
              <a:t>KDT </a:t>
            </a:r>
            <a:r>
              <a:rPr lang="ko-KR" altLang="en-US" sz="1100" dirty="0" smtClean="0">
                <a:solidFill>
                  <a:schemeClr val="tx1"/>
                </a:solidFill>
              </a:rPr>
              <a:t>강의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46778" y="5064381"/>
            <a:ext cx="1433303" cy="56765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신동표</a:t>
            </a:r>
            <a:endParaRPr lang="en-US" altLang="ko-KR" sz="1100" dirty="0" smtClean="0"/>
          </a:p>
          <a:p>
            <a:pPr algn="ctr"/>
            <a:r>
              <a:rPr lang="en-US" altLang="ko-KR" sz="1100" dirty="0" smtClean="0"/>
              <a:t>(20</a:t>
            </a:r>
            <a:r>
              <a:rPr lang="ko-KR" altLang="en-US" sz="1100" dirty="0" smtClean="0"/>
              <a:t>년 경력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93" name="직사각형 92"/>
          <p:cNvSpPr/>
          <p:nvPr/>
        </p:nvSpPr>
        <p:spPr>
          <a:xfrm>
            <a:off x="1890476" y="5063406"/>
            <a:ext cx="2649730" cy="5683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밷엘직업전문학교</a:t>
            </a:r>
            <a:r>
              <a:rPr lang="ko-KR" altLang="en-US" sz="1100" dirty="0">
                <a:solidFill>
                  <a:schemeClr val="tx1"/>
                </a:solidFill>
              </a:rPr>
              <a:t> 강의</a:t>
            </a:r>
            <a:r>
              <a:rPr lang="en-US" altLang="ko-KR" sz="1100" dirty="0">
                <a:solidFill>
                  <a:schemeClr val="tx1"/>
                </a:solidFill>
              </a:rPr>
              <a:t>('03~'14)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The</a:t>
            </a:r>
            <a:r>
              <a:rPr lang="ko-KR" altLang="en-US" sz="1100" dirty="0" smtClean="0">
                <a:solidFill>
                  <a:schemeClr val="tx1"/>
                </a:solidFill>
              </a:rPr>
              <a:t>국제직업전문학교</a:t>
            </a:r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en-US" altLang="ko-KR" sz="1100" dirty="0">
                <a:solidFill>
                  <a:schemeClr val="tx1"/>
                </a:solidFill>
              </a:rPr>
              <a:t>'21~'23)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756558" y="2395725"/>
            <a:ext cx="1433303" cy="56765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㈜</a:t>
            </a:r>
            <a:r>
              <a:rPr lang="ko-KR" altLang="en-US" sz="1100" dirty="0" err="1" smtClean="0"/>
              <a:t>젠데이터</a:t>
            </a:r>
            <a:endParaRPr lang="en-US" altLang="ko-KR" sz="1100" dirty="0" smtClean="0"/>
          </a:p>
          <a:p>
            <a:pPr algn="ctr"/>
            <a:r>
              <a:rPr lang="ko-KR" altLang="en-US" sz="1100" dirty="0" err="1" smtClean="0"/>
              <a:t>함준혁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CTO</a:t>
            </a:r>
            <a:endParaRPr lang="ko-KR" altLang="en-US" sz="1100" dirty="0"/>
          </a:p>
        </p:txBody>
      </p:sp>
      <p:sp>
        <p:nvSpPr>
          <p:cNvPr id="101" name="직사각형 100"/>
          <p:cNvSpPr/>
          <p:nvPr/>
        </p:nvSpPr>
        <p:spPr>
          <a:xfrm>
            <a:off x="6200256" y="2394750"/>
            <a:ext cx="2649730" cy="5683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Robotics developer, CEO('13~'16)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재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r>
              <a:rPr lang="ko-KR" altLang="en-US" sz="1100" dirty="0">
                <a:solidFill>
                  <a:schemeClr val="tx1"/>
                </a:solidFill>
              </a:rPr>
              <a:t>차세대융합기술연구원</a:t>
            </a:r>
            <a:r>
              <a:rPr lang="en-US" altLang="ko-KR" sz="1100" dirty="0">
                <a:solidFill>
                  <a:schemeClr val="tx1"/>
                </a:solidFill>
              </a:rPr>
              <a:t>('21~'22)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 ㈜</a:t>
            </a:r>
            <a:r>
              <a:rPr lang="ko-KR" altLang="en-US" sz="1100" dirty="0" err="1">
                <a:solidFill>
                  <a:schemeClr val="tx1"/>
                </a:solidFill>
              </a:rPr>
              <a:t>젠데이터</a:t>
            </a:r>
            <a:r>
              <a:rPr lang="en-US" altLang="ko-KR" sz="1100" dirty="0">
                <a:solidFill>
                  <a:schemeClr val="tx1"/>
                </a:solidFill>
              </a:rPr>
              <a:t>('22~</a:t>
            </a:r>
            <a:r>
              <a:rPr lang="ko-KR" altLang="en-US" sz="1100" dirty="0">
                <a:solidFill>
                  <a:schemeClr val="tx1"/>
                </a:solidFill>
              </a:rPr>
              <a:t>현재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94866" y="1556172"/>
            <a:ext cx="19672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rgbClr val="1861CC"/>
                </a:solidFill>
              </a:rPr>
              <a:t>▼ 해당 교육과정 참여 </a:t>
            </a:r>
            <a:r>
              <a:rPr lang="ko-KR" altLang="en-US" sz="1000" b="1" dirty="0" err="1" smtClean="0">
                <a:solidFill>
                  <a:srgbClr val="1861CC"/>
                </a:solidFill>
              </a:rPr>
              <a:t>내부인력</a:t>
            </a:r>
            <a:endParaRPr lang="ko-KR" altLang="en-US" sz="1000" b="1" dirty="0">
              <a:solidFill>
                <a:srgbClr val="1861CC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799214" y="1576926"/>
            <a:ext cx="2281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rgbClr val="1861CC"/>
                </a:solidFill>
              </a:rPr>
              <a:t>▼ 해당 교육과정 참여 산업체 전문가</a:t>
            </a:r>
            <a:endParaRPr lang="ko-KR" altLang="en-US" sz="1000" b="1" dirty="0">
              <a:solidFill>
                <a:srgbClr val="1861CC"/>
              </a:solidFill>
            </a:endParaRPr>
          </a:p>
        </p:txBody>
      </p:sp>
      <p:pic>
        <p:nvPicPr>
          <p:cNvPr id="50" name="Picture 2" descr="국제직업전문학교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694" y="383169"/>
            <a:ext cx="2088223" cy="26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84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/>
          <p:cNvSpPr/>
          <p:nvPr/>
        </p:nvSpPr>
        <p:spPr>
          <a:xfrm>
            <a:off x="304756" y="2524933"/>
            <a:ext cx="8534488" cy="4096065"/>
          </a:xfrm>
          <a:prstGeom prst="roundRect">
            <a:avLst>
              <a:gd name="adj" fmla="val 4575"/>
            </a:avLst>
          </a:prstGeom>
          <a:solidFill>
            <a:schemeClr val="bg1">
              <a:lumMod val="95000"/>
            </a:schemeClr>
          </a:solidFill>
          <a:ln w="19050">
            <a:gradFill flip="none" rotWithShape="1">
              <a:gsLst>
                <a:gs pos="0">
                  <a:srgbClr val="00B050"/>
                </a:gs>
                <a:gs pos="100000">
                  <a:srgbClr val="0090D0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04756" y="1116742"/>
            <a:ext cx="8534488" cy="991036"/>
          </a:xfrm>
          <a:prstGeom prst="roundRect">
            <a:avLst/>
          </a:prstGeom>
          <a:solidFill>
            <a:schemeClr val="bg1"/>
          </a:solidFill>
          <a:ln w="19050">
            <a:gradFill flip="none" rotWithShape="1">
              <a:gsLst>
                <a:gs pos="0">
                  <a:srgbClr val="00B050"/>
                </a:gs>
                <a:gs pos="100000">
                  <a:srgbClr val="0090D0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AA0F95-4C70-4487-9611-CC00B4E62293}"/>
              </a:ext>
            </a:extLst>
          </p:cNvPr>
          <p:cNvSpPr/>
          <p:nvPr/>
        </p:nvSpPr>
        <p:spPr>
          <a:xfrm>
            <a:off x="1495304" y="211773"/>
            <a:ext cx="4888404" cy="554923"/>
          </a:xfrm>
          <a:prstGeom prst="rect">
            <a:avLst/>
          </a:prstGeom>
          <a:solidFill>
            <a:srgbClr val="4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ECFD0F-97DC-40DD-B55E-5E91B75981F7}"/>
              </a:ext>
            </a:extLst>
          </p:cNvPr>
          <p:cNvSpPr/>
          <p:nvPr/>
        </p:nvSpPr>
        <p:spPr>
          <a:xfrm>
            <a:off x="4510" y="-32872"/>
            <a:ext cx="1492369" cy="799568"/>
          </a:xfrm>
          <a:prstGeom prst="rect">
            <a:avLst/>
          </a:prstGeom>
          <a:solidFill>
            <a:srgbClr val="005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DBC31F-1330-4001-96CB-E79533A0EF68}"/>
              </a:ext>
            </a:extLst>
          </p:cNvPr>
          <p:cNvSpPr txBox="1"/>
          <p:nvPr/>
        </p:nvSpPr>
        <p:spPr>
          <a:xfrm>
            <a:off x="852499" y="238749"/>
            <a:ext cx="641522" cy="526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21" b="1" i="0" u="none" strike="noStrike" kern="1200" cap="none" spc="-150" normalizeH="0" baseline="0" noProof="0" dirty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0">
                      <a:prstClr val="white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09.</a:t>
            </a:r>
            <a:endParaRPr kumimoji="0" lang="ko-KR" altLang="en-US" sz="2821" b="1" i="0" u="none" strike="noStrike" kern="1200" cap="none" spc="-150" normalizeH="0" baseline="0" noProof="0" dirty="0">
              <a:ln>
                <a:noFill/>
              </a:ln>
              <a:gradFill>
                <a:gsLst>
                  <a:gs pos="100000">
                    <a:prstClr val="white"/>
                  </a:gs>
                  <a:gs pos="0">
                    <a:prstClr val="white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A15623-6212-4D8F-B5A0-6856F768816F}"/>
              </a:ext>
            </a:extLst>
          </p:cNvPr>
          <p:cNvSpPr/>
          <p:nvPr/>
        </p:nvSpPr>
        <p:spPr>
          <a:xfrm>
            <a:off x="1553071" y="309023"/>
            <a:ext cx="47109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0" cap="none" spc="-150" normalizeH="0" baseline="0" noProof="0" dirty="0">
                <a:ln>
                  <a:solidFill>
                    <a:prstClr val="white">
                      <a:alpha val="1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과정 종료 후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6383708" y="757002"/>
            <a:ext cx="2771522" cy="0"/>
          </a:xfrm>
          <a:prstGeom prst="line">
            <a:avLst/>
          </a:prstGeom>
          <a:ln w="19050">
            <a:solidFill>
              <a:srgbClr val="4F4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26680" y="1250764"/>
            <a:ext cx="7526524" cy="744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본 교육과정의 수료식은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성과발표회 및 미니 채용박람회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 운영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채용과 축제의 장으로 활용될 수 있도록 하며 종료 후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개월 이내 취업할 수 있도록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예산투입과 인력배치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인력양성협의체 정기운용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채용매니저활용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90%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취업목표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9302" y="988342"/>
            <a:ext cx="492443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 Black" panose="020B0A04020102020204" pitchFamily="34" charset="0"/>
                <a:ea typeface="맑은 고딕" panose="020B0503020000020004" pitchFamily="50" charset="-127"/>
                <a:cs typeface="+mn-cs"/>
              </a:rPr>
              <a:t>“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 Black" panose="020B0A04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79022" y="1004516"/>
            <a:ext cx="492443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660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 Black" panose="020B0A04020102020204" pitchFamily="34" charset="0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 Black" panose="020B0A04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양쪽 모서리가 잘린 사각형 10"/>
          <p:cNvSpPr/>
          <p:nvPr/>
        </p:nvSpPr>
        <p:spPr>
          <a:xfrm>
            <a:off x="2221909" y="2350333"/>
            <a:ext cx="4700184" cy="318539"/>
          </a:xfrm>
          <a:prstGeom prst="snip2SameRect">
            <a:avLst>
              <a:gd name="adj1" fmla="val 16667"/>
              <a:gd name="adj2" fmla="val 13414"/>
            </a:avLst>
          </a:prstGeom>
          <a:gradFill flip="none" rotWithShape="1">
            <a:gsLst>
              <a:gs pos="0">
                <a:srgbClr val="00D661"/>
              </a:gs>
              <a:gs pos="59000">
                <a:srgbClr val="00B0F0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4" name="직선 연결선 13"/>
          <p:cNvCxnSpPr>
            <a:endCxn id="35" idx="2"/>
          </p:cNvCxnSpPr>
          <p:nvPr/>
        </p:nvCxnSpPr>
        <p:spPr>
          <a:xfrm flipH="1">
            <a:off x="4572000" y="3079882"/>
            <a:ext cx="20890" cy="35411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64044" y="2406960"/>
            <a:ext cx="44156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성과 발표회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미니 채용박람회</a:t>
            </a:r>
          </a:p>
        </p:txBody>
      </p:sp>
      <p:sp>
        <p:nvSpPr>
          <p:cNvPr id="56" name="갈매기형 수장 55"/>
          <p:cNvSpPr/>
          <p:nvPr/>
        </p:nvSpPr>
        <p:spPr>
          <a:xfrm rot="5400000">
            <a:off x="4449658" y="2668909"/>
            <a:ext cx="265574" cy="321620"/>
          </a:xfrm>
          <a:prstGeom prst="chevron">
            <a:avLst/>
          </a:prstGeom>
          <a:gradFill>
            <a:gsLst>
              <a:gs pos="0">
                <a:srgbClr val="00B050"/>
              </a:gs>
              <a:gs pos="100000">
                <a:srgbClr val="0090D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3A4AAA5-A177-BA33-560D-EC37048A0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046" y="3161820"/>
            <a:ext cx="1971589" cy="160132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Picture 21">
            <a:extLst>
              <a:ext uri="{FF2B5EF4-FFF2-40B4-BE49-F238E27FC236}">
                <a16:creationId xmlns:a16="http://schemas.microsoft.com/office/drawing/2014/main" id="{919ED6B1-F899-86A0-E6A0-A5D773813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727" y="3161820"/>
            <a:ext cx="1959339" cy="160132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5" name="Picture 23">
            <a:extLst>
              <a:ext uri="{FF2B5EF4-FFF2-40B4-BE49-F238E27FC236}">
                <a16:creationId xmlns:a16="http://schemas.microsoft.com/office/drawing/2014/main" id="{7FF0C990-482D-FD79-2FA5-F4A408299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008" y="3159465"/>
            <a:ext cx="1828263" cy="159075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Picture 25">
            <a:extLst>
              <a:ext uri="{FF2B5EF4-FFF2-40B4-BE49-F238E27FC236}">
                <a16:creationId xmlns:a16="http://schemas.microsoft.com/office/drawing/2014/main" id="{B4AFB9C7-55D9-5338-E3DF-BE5E804ED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327" y="4879004"/>
            <a:ext cx="1977739" cy="142350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7423D1A2-C9C2-DAE0-551E-C3DE7B9BB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1008" y="4888737"/>
            <a:ext cx="1828263" cy="141377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28" y="3159465"/>
            <a:ext cx="1849154" cy="15907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144" y="4879004"/>
            <a:ext cx="1969491" cy="14235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28" y="4924824"/>
            <a:ext cx="1849154" cy="1377690"/>
          </a:xfrm>
          <a:prstGeom prst="rect">
            <a:avLst/>
          </a:prstGeom>
        </p:spPr>
      </p:pic>
      <p:pic>
        <p:nvPicPr>
          <p:cNvPr id="24" name="Picture 2" descr="국제직업전문학교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694" y="383169"/>
            <a:ext cx="2088223" cy="26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91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4596A1C7-C57C-4AC1-AC94-BCEB65D422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0119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750482" y="1593296"/>
            <a:ext cx="5967891" cy="5120640"/>
          </a:xfrm>
          <a:prstGeom prst="rect">
            <a:avLst/>
          </a:prstGeom>
          <a:gradFill>
            <a:gsLst>
              <a:gs pos="47000">
                <a:srgbClr val="F2F2F2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2400300" cy="6858000"/>
          </a:xfrm>
          <a:prstGeom prst="rect">
            <a:avLst/>
          </a:prstGeom>
          <a:solidFill>
            <a:srgbClr val="005A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663361" y="666749"/>
            <a:ext cx="2413464" cy="69867"/>
          </a:xfrm>
          <a:prstGeom prst="rect">
            <a:avLst/>
          </a:prstGeom>
          <a:solidFill>
            <a:srgbClr val="005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4631444" y="714336"/>
            <a:ext cx="3999808" cy="0"/>
          </a:xfrm>
          <a:prstGeom prst="line">
            <a:avLst/>
          </a:prstGeom>
          <a:ln>
            <a:solidFill>
              <a:srgbClr val="005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45991" y="152659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WHY?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012102" y="1850617"/>
            <a:ext cx="2659626" cy="22854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012102" y="1824573"/>
            <a:ext cx="2659626" cy="143695"/>
          </a:xfrm>
          <a:prstGeom prst="rect">
            <a:avLst/>
          </a:prstGeom>
          <a:gradFill flip="none" rotWithShape="1">
            <a:gsLst>
              <a:gs pos="0">
                <a:srgbClr val="00D661"/>
              </a:gs>
              <a:gs pos="59000">
                <a:srgbClr val="00B0F0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797126" y="1850617"/>
            <a:ext cx="2659626" cy="22854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797126" y="1824573"/>
            <a:ext cx="2659626" cy="143695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61000">
                <a:srgbClr val="00B0F0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012102" y="4253603"/>
            <a:ext cx="2659626" cy="22854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12102" y="4227559"/>
            <a:ext cx="2659626" cy="143695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61000">
                <a:srgbClr val="00B0F0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797126" y="4253603"/>
            <a:ext cx="2659626" cy="22854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797126" y="4227559"/>
            <a:ext cx="2659626" cy="143695"/>
          </a:xfrm>
          <a:prstGeom prst="rect">
            <a:avLst/>
          </a:prstGeom>
          <a:gradFill flip="none" rotWithShape="1">
            <a:gsLst>
              <a:gs pos="0">
                <a:srgbClr val="00D661"/>
              </a:gs>
              <a:gs pos="59000">
                <a:srgbClr val="00B0F0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191807" y="3645259"/>
            <a:ext cx="1143000" cy="1143000"/>
          </a:xfrm>
          <a:prstGeom prst="ellipse">
            <a:avLst/>
          </a:prstGeom>
          <a:solidFill>
            <a:schemeClr val="bg1"/>
          </a:solidFill>
          <a:ln>
            <a:gradFill flip="none" rotWithShape="1">
              <a:gsLst>
                <a:gs pos="0">
                  <a:srgbClr val="00B050"/>
                </a:gs>
                <a:gs pos="100000">
                  <a:srgbClr val="00B0F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136377" y="3943709"/>
            <a:ext cx="1249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00D661"/>
                </a:solidFill>
              </a:rPr>
              <a:t>광주</a:t>
            </a:r>
            <a:r>
              <a:rPr lang="en-US" altLang="ko-KR" b="1" dirty="0" smtClean="0">
                <a:solidFill>
                  <a:srgbClr val="00D661"/>
                </a:solidFill>
              </a:rPr>
              <a:t> </a:t>
            </a:r>
            <a:r>
              <a:rPr lang="en-US" altLang="ko-KR" b="1" dirty="0" err="1">
                <a:solidFill>
                  <a:srgbClr val="00D661"/>
                </a:solidFill>
              </a:rPr>
              <a:t>K</a:t>
            </a:r>
            <a:r>
              <a:rPr lang="en-US" altLang="ko-KR" b="1" dirty="0" err="1">
                <a:solidFill>
                  <a:srgbClr val="4383DD"/>
                </a:solidFill>
              </a:rPr>
              <a:t>uk</a:t>
            </a:r>
            <a:r>
              <a:rPr lang="en-US" altLang="ko-KR" b="1" dirty="0" err="1">
                <a:solidFill>
                  <a:srgbClr val="00D661"/>
                </a:solidFill>
              </a:rPr>
              <a:t>J</a:t>
            </a:r>
            <a:r>
              <a:rPr lang="en-US" altLang="ko-KR" b="1" dirty="0" err="1">
                <a:solidFill>
                  <a:srgbClr val="4383DD"/>
                </a:solidFill>
              </a:rPr>
              <a:t>e</a:t>
            </a:r>
            <a:endParaRPr lang="en-US" altLang="ko-KR" b="1" dirty="0">
              <a:solidFill>
                <a:srgbClr val="4383DD"/>
              </a:solidFill>
            </a:endParaRPr>
          </a:p>
          <a:p>
            <a:pPr algn="ctr"/>
            <a:r>
              <a:rPr lang="en-US" altLang="ko-KR" b="1" dirty="0">
                <a:solidFill>
                  <a:srgbClr val="00B0F0"/>
                </a:solidFill>
              </a:rPr>
              <a:t>Benefit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049017" y="0"/>
            <a:ext cx="94004" cy="6858000"/>
          </a:xfrm>
          <a:prstGeom prst="rect">
            <a:avLst/>
          </a:prstGeom>
          <a:solidFill>
            <a:srgbClr val="59C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685BD88-2A88-40F5-ABBF-94B5CCCD3A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7798"/>
            <a:ext cx="2400303" cy="160020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486983" y="485801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 </a:t>
            </a:r>
            <a:r>
              <a:rPr lang="en-US" altLang="ko-KR" sz="2400" b="1" dirty="0">
                <a:solidFill>
                  <a:srgbClr val="0176E7"/>
                </a:solidFill>
                <a:latin typeface="Brush Script Std" panose="03060802040607070404" pitchFamily="66" charset="0"/>
              </a:rPr>
              <a:t>UP</a:t>
            </a:r>
            <a:endParaRPr lang="ko-KR" altLang="en-US" b="1" spc="-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33348" y="5387100"/>
            <a:ext cx="2397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spc="-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1100" b="1" spc="-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b="1" spc="-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보조강사 </a:t>
            </a:r>
            <a:r>
              <a:rPr lang="ko-KR" altLang="en-US" sz="1100" b="1" spc="-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r>
              <a:rPr lang="ko-KR" altLang="en-US" sz="11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수준 미달 훈련생 수업 중 </a:t>
            </a:r>
            <a:r>
              <a:rPr lang="ko-KR" altLang="en-US" sz="11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</a:t>
            </a:r>
            <a:r>
              <a:rPr lang="en-US" altLang="ko-KR" sz="11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오프라인 지원 </a:t>
            </a:r>
            <a:endParaRPr lang="en-US" altLang="ko-KR" sz="1100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 및 생활 </a:t>
            </a:r>
            <a:r>
              <a:rPr lang="ko-KR" altLang="en-US" sz="1100" b="1" spc="-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만족도 향상</a:t>
            </a:r>
            <a:endParaRPr lang="en-US" altLang="ko-KR" sz="1100" b="1" spc="-5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100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전담매니저  </a:t>
            </a:r>
            <a:r>
              <a:rPr lang="en-US" altLang="ko-KR" sz="11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훈련생 간담회</a:t>
            </a:r>
            <a:endParaRPr lang="en-US" altLang="ko-KR" sz="1100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운영위원회를 통한 사업 관리 향상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68214D0-A881-4B4D-8985-204DB66375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844" y="4893249"/>
            <a:ext cx="391200" cy="3912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725158" y="485801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현장 </a:t>
            </a:r>
            <a:r>
              <a:rPr lang="en-US" altLang="ko-KR" sz="2400" b="1" dirty="0">
                <a:solidFill>
                  <a:srgbClr val="0176E7"/>
                </a:solidFill>
                <a:latin typeface="Brush Script Std" panose="03060802040607070404" pitchFamily="66" charset="0"/>
              </a:rPr>
              <a:t>UP</a:t>
            </a:r>
            <a:endParaRPr lang="ko-KR" altLang="en-US" b="1" spc="-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11480" y="5405128"/>
            <a:ext cx="2308019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1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현장 전문가</a:t>
            </a:r>
            <a:r>
              <a:rPr lang="en-US" altLang="ko-KR" sz="11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산업체 대표를 초빙하여 강의 진행 </a:t>
            </a:r>
            <a:endParaRPr lang="en-US" altLang="ko-KR" sz="1100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b="1" spc="-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現강사풀 본 </a:t>
            </a:r>
            <a:r>
              <a:rPr lang="ko-KR" altLang="en-US" sz="1100" b="1" spc="-5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기관 적극적 협력</a:t>
            </a:r>
            <a:endParaRPr lang="en-US" altLang="ko-KR" sz="1100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100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기업체 </a:t>
            </a:r>
            <a:r>
              <a:rPr lang="ko-KR" altLang="en-US" sz="11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11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 현장 적합 인재양성 </a:t>
            </a:r>
            <a:endParaRPr lang="ko-KR" altLang="en-US" sz="1100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F4D52248-E017-4624-98DC-9CDEEA8D71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156" y="4893249"/>
            <a:ext cx="391862" cy="3912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674292" y="2238291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취업 </a:t>
            </a:r>
            <a:r>
              <a:rPr lang="en-US" altLang="ko-KR" sz="2400" b="1" dirty="0">
                <a:solidFill>
                  <a:srgbClr val="0176E7"/>
                </a:solidFill>
                <a:latin typeface="Brush Script Std" panose="03060802040607070404" pitchFamily="66" charset="0"/>
              </a:rPr>
              <a:t>UP</a:t>
            </a:r>
            <a:endParaRPr lang="ko-KR" altLang="en-US" b="1" spc="-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71928" y="2734075"/>
            <a:ext cx="24577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협약기업</a:t>
            </a:r>
            <a:r>
              <a:rPr lang="en-US" altLang="ko-KR" sz="11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참여</a:t>
            </a:r>
            <a:r>
              <a:rPr lang="en-US" altLang="ko-KR" sz="11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spc="-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미참여</a:t>
            </a:r>
            <a:r>
              <a:rPr lang="ko-KR" altLang="en-US" sz="11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기업</a:t>
            </a:r>
            <a:r>
              <a:rPr lang="en-US" altLang="ko-KR" sz="11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1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교류</a:t>
            </a:r>
            <a:endParaRPr lang="en-US" altLang="ko-KR" sz="1100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선배 수료생들을 통한 기업확보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56893" y="3175540"/>
            <a:ext cx="237757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 </a:t>
            </a:r>
            <a:r>
              <a:rPr lang="ko-KR" altLang="en-US" sz="11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수료시</a:t>
            </a:r>
            <a:r>
              <a:rPr lang="ko-KR" altLang="en-US" sz="11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spc="-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성과발표회 및 취업박람회</a:t>
            </a:r>
            <a:endParaRPr lang="en-US" altLang="ko-KR" sz="1100" b="1" spc="-5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100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국제커리어센터</a:t>
            </a:r>
            <a:r>
              <a:rPr lang="ko-KR" altLang="en-US" sz="11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적극적 취업 협업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2834D640-60B2-44A7-A87A-D7B55E0993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153" y="2273523"/>
            <a:ext cx="391200" cy="3912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840169" y="2766870"/>
            <a:ext cx="2676601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선발기준표에 맞는 훈련생 선발</a:t>
            </a:r>
            <a:endParaRPr lang="en-US" altLang="ko-KR" sz="1100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spc="-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사전학습</a:t>
            </a:r>
            <a:r>
              <a:rPr lang="ko-KR" altLang="en-US" sz="11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지원 </a:t>
            </a:r>
            <a:r>
              <a:rPr lang="ko-KR" altLang="en-US" sz="11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20</a:t>
            </a:r>
            <a:r>
              <a:rPr lang="ko-KR" altLang="en-US" sz="11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r>
              <a:rPr lang="en-US" altLang="ko-KR" sz="11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정보처리</a:t>
            </a:r>
            <a:r>
              <a:rPr lang="en-US" altLang="ko-KR" sz="11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코딩</a:t>
            </a:r>
            <a:r>
              <a:rPr lang="en-US" altLang="ko-KR" sz="11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sz="11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</a:t>
            </a:r>
            <a:r>
              <a:rPr lang="en-US" altLang="ko-KR" sz="11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오프라인 지원 </a:t>
            </a:r>
            <a:r>
              <a:rPr lang="en-US" altLang="ko-KR" sz="11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100" spc="-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부진자</a:t>
            </a:r>
            <a:r>
              <a:rPr lang="ko-KR" altLang="en-US" sz="11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학습 수준 향상</a:t>
            </a:r>
            <a:endParaRPr lang="en-US" altLang="ko-KR" sz="1100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69364" y="3352986"/>
            <a:ext cx="2926635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b="1" spc="-50" dirty="0">
                <a:solidFill>
                  <a:srgbClr val="FF0000"/>
                </a:solidFill>
                <a:latin typeface="맑은 고딕" panose="020B0503020000020004" pitchFamily="50" charset="-127"/>
              </a:rPr>
              <a:t>학습동아리 활동비 지원 </a:t>
            </a:r>
            <a:r>
              <a:rPr lang="en-US" altLang="ko-KR" sz="1100" b="1" spc="-50" dirty="0">
                <a:solidFill>
                  <a:srgbClr val="FF000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100" b="1" spc="-50" dirty="0">
                <a:solidFill>
                  <a:srgbClr val="FF0000"/>
                </a:solidFill>
                <a:latin typeface="맑은 고딕" panose="020B0503020000020004" pitchFamily="50" charset="-127"/>
              </a:rPr>
              <a:t>월</a:t>
            </a:r>
            <a:r>
              <a:rPr lang="en-US" altLang="ko-KR" sz="1100" b="1" spc="-50" dirty="0">
                <a:solidFill>
                  <a:srgbClr val="FF0000"/>
                </a:solidFill>
                <a:latin typeface="맑은 고딕" panose="020B0503020000020004" pitchFamily="50" charset="-127"/>
              </a:rPr>
              <a:t>10</a:t>
            </a:r>
            <a:r>
              <a:rPr lang="ko-KR" altLang="en-US" sz="1100" b="1" spc="-50" dirty="0">
                <a:solidFill>
                  <a:srgbClr val="FF0000"/>
                </a:solidFill>
                <a:latin typeface="맑은 고딕" panose="020B0503020000020004" pitchFamily="50" charset="-127"/>
              </a:rPr>
              <a:t>만원</a:t>
            </a:r>
            <a:endParaRPr lang="en-US" altLang="ko-KR" sz="1100" b="1" spc="-50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sz="1100" b="1" spc="-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1100" b="1" spc="-5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준비비</a:t>
            </a:r>
            <a:r>
              <a:rPr lang="ko-KR" altLang="en-US" sz="1100" b="1" spc="-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지원 </a:t>
            </a:r>
            <a:r>
              <a:rPr lang="en-US" altLang="ko-KR" sz="1100" b="1" spc="-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100" b="1" spc="-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팀별 월</a:t>
            </a:r>
            <a:r>
              <a:rPr lang="en-US" altLang="ko-KR" sz="1100" b="1" spc="-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100" b="1" spc="-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73761" y="2238291"/>
            <a:ext cx="1218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수준 </a:t>
            </a:r>
            <a:r>
              <a:rPr lang="en-US" altLang="ko-KR" sz="2400" b="1" dirty="0">
                <a:solidFill>
                  <a:srgbClr val="0176E7"/>
                </a:solidFill>
                <a:latin typeface="Brush Script Std" panose="03060802040607070404" pitchFamily="66" charset="0"/>
              </a:rPr>
              <a:t>UP</a:t>
            </a:r>
            <a:endParaRPr lang="ko-KR" altLang="en-US" b="1" spc="-1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D4FD478E-7E98-435B-A87B-9488EE9ED8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64" y="2273523"/>
            <a:ext cx="391200" cy="391200"/>
          </a:xfrm>
          <a:prstGeom prst="rect">
            <a:avLst/>
          </a:prstGeom>
        </p:spPr>
      </p:pic>
      <p:grpSp>
        <p:nvGrpSpPr>
          <p:cNvPr id="43" name="그룹 42"/>
          <p:cNvGrpSpPr/>
          <p:nvPr/>
        </p:nvGrpSpPr>
        <p:grpSpPr>
          <a:xfrm>
            <a:off x="236987" y="1350183"/>
            <a:ext cx="328349" cy="137389"/>
            <a:chOff x="5093719" y="2105148"/>
            <a:chExt cx="924500" cy="315599"/>
          </a:xfrm>
          <a:solidFill>
            <a:schemeClr val="bg1"/>
          </a:solidFill>
        </p:grpSpPr>
        <p:sp>
          <p:nvSpPr>
            <p:cNvPr id="44" name="오른쪽 화살표 43"/>
            <p:cNvSpPr/>
            <p:nvPr/>
          </p:nvSpPr>
          <p:spPr>
            <a:xfrm>
              <a:off x="5093719" y="2105148"/>
              <a:ext cx="240399" cy="315599"/>
            </a:xfrm>
            <a:prstGeom prst="rightArrow">
              <a:avLst>
                <a:gd name="adj1" fmla="val 50000"/>
                <a:gd name="adj2" fmla="val 12575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오른쪽 화살표 44"/>
            <p:cNvSpPr/>
            <p:nvPr/>
          </p:nvSpPr>
          <p:spPr>
            <a:xfrm>
              <a:off x="5435770" y="2105148"/>
              <a:ext cx="240399" cy="315599"/>
            </a:xfrm>
            <a:prstGeom prst="rightArrow">
              <a:avLst>
                <a:gd name="adj1" fmla="val 50000"/>
                <a:gd name="adj2" fmla="val 12575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오른쪽 화살표 45"/>
            <p:cNvSpPr/>
            <p:nvPr/>
          </p:nvSpPr>
          <p:spPr>
            <a:xfrm>
              <a:off x="5777820" y="2105148"/>
              <a:ext cx="240399" cy="315599"/>
            </a:xfrm>
            <a:prstGeom prst="rightArrow">
              <a:avLst>
                <a:gd name="adj1" fmla="val 50000"/>
                <a:gd name="adj2" fmla="val 12575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45991" y="363757"/>
            <a:ext cx="1601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rgbClr val="59CE56"/>
                </a:solidFill>
                <a:latin typeface="Arial Black" panose="020B0A04020102020204" pitchFamily="34" charset="0"/>
              </a:rPr>
              <a:t>K</a:t>
            </a:r>
            <a:r>
              <a:rPr lang="en-US" altLang="ko-KR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uk</a:t>
            </a:r>
            <a:r>
              <a:rPr lang="en-US" altLang="ko-KR" sz="3200" dirty="0" err="1">
                <a:solidFill>
                  <a:srgbClr val="74C96E"/>
                </a:solidFill>
                <a:latin typeface="Arial Black" panose="020B0A04020102020204" pitchFamily="34" charset="0"/>
              </a:rPr>
              <a:t>J</a:t>
            </a:r>
            <a:r>
              <a:rPr lang="en-US" altLang="ko-KR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e</a:t>
            </a:r>
            <a:endParaRPr lang="ko-KR" altLang="en-US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0364" y="1879695"/>
            <a:ext cx="1521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latin typeface="+mj-ea"/>
                <a:ea typeface="+mj-ea"/>
              </a:rPr>
              <a:t>Professional</a:t>
            </a:r>
            <a:endParaRPr lang="ko-KR" altLang="en-US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671324" y="292051"/>
            <a:ext cx="3889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00" dirty="0" err="1" smtClean="0">
                <a:solidFill>
                  <a:srgbClr val="59CE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광주국제</a:t>
            </a:r>
            <a:r>
              <a:rPr lang="en-US" altLang="ko-KR" sz="2000" b="1" spc="-100" dirty="0" smtClean="0">
                <a:solidFill>
                  <a:srgbClr val="4383D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spc="-100" dirty="0">
                <a:solidFill>
                  <a:srgbClr val="4383D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무엇이 </a:t>
            </a:r>
            <a:r>
              <a:rPr lang="ko-KR" altLang="en-US" sz="2000" b="1" spc="-100" dirty="0" err="1">
                <a:solidFill>
                  <a:srgbClr val="4383D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다른가</a:t>
            </a:r>
            <a:r>
              <a:rPr lang="en-US" altLang="ko-KR" sz="2000" b="1" spc="-100" dirty="0">
                <a:solidFill>
                  <a:srgbClr val="4383D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000" b="1" spc="-100" dirty="0">
              <a:solidFill>
                <a:srgbClr val="4383D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DF6C8A-400E-9F2C-791E-6FFFE9BD0767}"/>
              </a:ext>
            </a:extLst>
          </p:cNvPr>
          <p:cNvSpPr txBox="1"/>
          <p:nvPr/>
        </p:nvSpPr>
        <p:spPr>
          <a:xfrm>
            <a:off x="2826174" y="953672"/>
            <a:ext cx="5563448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K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디지털 트레이닝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AI, </a:t>
            </a:r>
            <a:r>
              <a:rPr kumimoji="0" lang="en-US" altLang="ko-K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빅데이터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스마트팩토리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실감콘텐츠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등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기반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실무능력 향상과 기업 협력을 통한 성과 도출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왼쪽 대괄호 11">
            <a:extLst>
              <a:ext uri="{FF2B5EF4-FFF2-40B4-BE49-F238E27FC236}">
                <a16:creationId xmlns:a16="http://schemas.microsoft.com/office/drawing/2014/main" id="{7CE209F3-1BFF-D702-5076-D5500912A55E}"/>
              </a:ext>
            </a:extLst>
          </p:cNvPr>
          <p:cNvSpPr/>
          <p:nvPr/>
        </p:nvSpPr>
        <p:spPr>
          <a:xfrm>
            <a:off x="2708183" y="945052"/>
            <a:ext cx="84597" cy="504180"/>
          </a:xfrm>
          <a:prstGeom prst="leftBracket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5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왼쪽 대괄호 12">
            <a:extLst>
              <a:ext uri="{FF2B5EF4-FFF2-40B4-BE49-F238E27FC236}">
                <a16:creationId xmlns:a16="http://schemas.microsoft.com/office/drawing/2014/main" id="{E6BFFCB5-6597-7A99-F587-C3A350D2983F}"/>
              </a:ext>
            </a:extLst>
          </p:cNvPr>
          <p:cNvSpPr/>
          <p:nvPr/>
        </p:nvSpPr>
        <p:spPr>
          <a:xfrm rot="10800000">
            <a:off x="8400707" y="905773"/>
            <a:ext cx="84597" cy="504180"/>
          </a:xfrm>
          <a:prstGeom prst="leftBracket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5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9" name="Picture 2" descr="국제직업전문학교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694" y="383169"/>
            <a:ext cx="2088223" cy="26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86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15"/>
            <a:ext cx="9144000" cy="6881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C32A9A-0725-43BA-9C81-CBF90758370C}"/>
              </a:ext>
            </a:extLst>
          </p:cNvPr>
          <p:cNvSpPr txBox="1"/>
          <p:nvPr/>
        </p:nvSpPr>
        <p:spPr bwMode="white">
          <a:xfrm>
            <a:off x="23442" y="3256686"/>
            <a:ext cx="9097115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청년들의 성공취업을 돕습니다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모집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상담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취업지원</a:t>
            </a:r>
            <a:endParaRPr kumimoji="0" lang="en-US" altLang="ko-KR" sz="24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고품질 교육지원에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힘쓰겠습니다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087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75CFAADF-7F53-4DE1-B0DC-F49D4F8B81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" y="977"/>
            <a:ext cx="9130119" cy="685604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049017" y="0"/>
            <a:ext cx="94004" cy="6858000"/>
          </a:xfrm>
          <a:prstGeom prst="rect">
            <a:avLst/>
          </a:prstGeom>
          <a:solidFill>
            <a:srgbClr val="59C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2400300" cy="6858000"/>
          </a:xfrm>
          <a:prstGeom prst="rect">
            <a:avLst/>
          </a:prstGeom>
          <a:solidFill>
            <a:srgbClr val="005A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0362"/>
            <a:ext cx="2400302" cy="15276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CD26DA7-F8A4-4481-A3AD-F3B2AAD262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25409"/>
            <a:ext cx="2408472" cy="15325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5991" y="72004"/>
            <a:ext cx="1601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rgbClr val="59CE56"/>
                </a:solidFill>
                <a:latin typeface="Arial Black" panose="020B0A04020102020204" pitchFamily="34" charset="0"/>
              </a:rPr>
              <a:t>K</a:t>
            </a:r>
            <a:r>
              <a:rPr lang="en-US" altLang="ko-KR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uk</a:t>
            </a:r>
            <a:r>
              <a:rPr lang="en-US" altLang="ko-KR" sz="3200" dirty="0" err="1">
                <a:solidFill>
                  <a:srgbClr val="74C96E"/>
                </a:solidFill>
                <a:latin typeface="Arial Black" panose="020B0A04020102020204" pitchFamily="34" charset="0"/>
              </a:rPr>
              <a:t>J</a:t>
            </a:r>
            <a:r>
              <a:rPr lang="en-US" altLang="ko-KR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e</a:t>
            </a:r>
            <a:endParaRPr lang="ko-KR" altLang="en-US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7391A-D56C-B074-A4EA-B927DC1B2F61}"/>
              </a:ext>
            </a:extLst>
          </p:cNvPr>
          <p:cNvSpPr txBox="1"/>
          <p:nvPr/>
        </p:nvSpPr>
        <p:spPr>
          <a:xfrm>
            <a:off x="2802218" y="5256015"/>
            <a:ext cx="5563448" cy="11541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광주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국제직업전문학교</a:t>
            </a:r>
            <a:r>
              <a:rPr kumimoji="0" lang="ko-KR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 </a:t>
            </a:r>
            <a:r>
              <a:rPr kumimoji="0" lang="en-US" altLang="ko-KR" sz="160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’20</a:t>
            </a:r>
            <a:r>
              <a:rPr kumimoji="0" lang="ko-KR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년도 기업맞춤형 </a:t>
            </a:r>
            <a:endParaRPr kumimoji="0" lang="en-US" altLang="ko-KR" sz="160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국기훈련을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시작으로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현재까지 </a:t>
            </a:r>
            <a:r>
              <a:rPr lang="ko-KR" altLang="en-US" sz="1600" u="sng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en-US" altLang="ko-KR" sz="1600" u="sng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1600" u="sng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</a:t>
            </a:r>
            <a:r>
              <a:rPr lang="ko-KR" altLang="en-US" sz="1600" u="sng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과정 </a:t>
            </a:r>
            <a:r>
              <a:rPr lang="en-US" altLang="ko-KR" sz="1600" u="sng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131</a:t>
            </a:r>
            <a:r>
              <a:rPr lang="ko-KR" altLang="en-US" sz="1600" u="sng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AI, </a:t>
            </a:r>
            <a:r>
              <a:rPr lang="en-US" altLang="ko-KR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IoT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스마트팩토리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실감콘텐츠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분야 훈련생을 배출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AA0F95-4C70-4487-9611-CC00B4E62293}"/>
              </a:ext>
            </a:extLst>
          </p:cNvPr>
          <p:cNvSpPr/>
          <p:nvPr/>
        </p:nvSpPr>
        <p:spPr>
          <a:xfrm>
            <a:off x="2400300" y="211774"/>
            <a:ext cx="4401944" cy="532258"/>
          </a:xfrm>
          <a:prstGeom prst="rect">
            <a:avLst/>
          </a:prstGeom>
          <a:solidFill>
            <a:srgbClr val="4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err="1" smtClean="0">
                <a:latin typeface="+mj-ea"/>
                <a:ea typeface="+mj-ea"/>
              </a:rPr>
              <a:t>기관소개</a:t>
            </a:r>
            <a:endParaRPr lang="ko-KR" altLang="en-US" sz="22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5B6EDC-70F4-54D5-6801-8A0803DA9D8D}"/>
              </a:ext>
            </a:extLst>
          </p:cNvPr>
          <p:cNvSpPr txBox="1"/>
          <p:nvPr/>
        </p:nvSpPr>
        <p:spPr>
          <a:xfrm>
            <a:off x="236367" y="657268"/>
            <a:ext cx="168507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9CE56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2021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9CE56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년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59CE56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우수교육성과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대통령상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수상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9CE56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2021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9CE56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년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59CE56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우수고용서비스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장관상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회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수상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9CE56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9CE56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년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59CE56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우수고용서비스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장관상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회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수상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시장상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회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수상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9CE56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9CE56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년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59CE56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지역 기업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MOU 523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개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직접 관리 기업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470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개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9CE56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9CE56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년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59CE56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훈련생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만명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배출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취업지원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8,500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명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취업자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6,000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명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9CE56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2023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9CE56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년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59CE56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전국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34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지점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직원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341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명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+120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명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3292F1F-5FF8-7D4B-4B2C-81064A6064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85" y="745210"/>
            <a:ext cx="6667074" cy="4409792"/>
          </a:xfrm>
          <a:prstGeom prst="rect">
            <a:avLst/>
          </a:prstGeom>
        </p:spPr>
      </p:pic>
      <p:pic>
        <p:nvPicPr>
          <p:cNvPr id="28" name="Picture 2" descr="국제직업전문학교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694" y="383169"/>
            <a:ext cx="2088223" cy="26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94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/>
          <p:cNvSpPr/>
          <p:nvPr/>
        </p:nvSpPr>
        <p:spPr>
          <a:xfrm>
            <a:off x="304756" y="2524933"/>
            <a:ext cx="8534488" cy="4096065"/>
          </a:xfrm>
          <a:prstGeom prst="roundRect">
            <a:avLst>
              <a:gd name="adj" fmla="val 4575"/>
            </a:avLst>
          </a:prstGeom>
          <a:solidFill>
            <a:schemeClr val="bg1">
              <a:lumMod val="95000"/>
            </a:schemeClr>
          </a:solidFill>
          <a:ln w="19050">
            <a:gradFill flip="none" rotWithShape="1">
              <a:gsLst>
                <a:gs pos="0">
                  <a:srgbClr val="00B050"/>
                </a:gs>
                <a:gs pos="100000">
                  <a:srgbClr val="0090D0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440333" y="3664853"/>
            <a:ext cx="8217190" cy="2744625"/>
          </a:xfrm>
          <a:prstGeom prst="roundRect">
            <a:avLst>
              <a:gd name="adj" fmla="val 514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304756" y="1116742"/>
            <a:ext cx="8534488" cy="991036"/>
          </a:xfrm>
          <a:prstGeom prst="roundRect">
            <a:avLst/>
          </a:prstGeom>
          <a:solidFill>
            <a:schemeClr val="bg1"/>
          </a:solidFill>
          <a:ln w="19050">
            <a:gradFill flip="none" rotWithShape="1">
              <a:gsLst>
                <a:gs pos="0">
                  <a:srgbClr val="00B050"/>
                </a:gs>
                <a:gs pos="100000">
                  <a:srgbClr val="0090D0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AA0F95-4C70-4487-9611-CC00B4E62293}"/>
              </a:ext>
            </a:extLst>
          </p:cNvPr>
          <p:cNvSpPr/>
          <p:nvPr/>
        </p:nvSpPr>
        <p:spPr>
          <a:xfrm>
            <a:off x="1495304" y="211773"/>
            <a:ext cx="4888404" cy="554923"/>
          </a:xfrm>
          <a:prstGeom prst="rect">
            <a:avLst/>
          </a:prstGeom>
          <a:solidFill>
            <a:srgbClr val="4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ECFD0F-97DC-40DD-B55E-5E91B75981F7}"/>
              </a:ext>
            </a:extLst>
          </p:cNvPr>
          <p:cNvSpPr/>
          <p:nvPr/>
        </p:nvSpPr>
        <p:spPr>
          <a:xfrm>
            <a:off x="4510" y="-32872"/>
            <a:ext cx="1492369" cy="799568"/>
          </a:xfrm>
          <a:prstGeom prst="rect">
            <a:avLst/>
          </a:prstGeom>
          <a:solidFill>
            <a:srgbClr val="005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DBC31F-1330-4001-96CB-E79533A0EF68}"/>
              </a:ext>
            </a:extLst>
          </p:cNvPr>
          <p:cNvSpPr txBox="1"/>
          <p:nvPr/>
        </p:nvSpPr>
        <p:spPr>
          <a:xfrm>
            <a:off x="852498" y="238749"/>
            <a:ext cx="641522" cy="526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21" b="1" spc="-15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01.</a:t>
            </a:r>
            <a:endParaRPr lang="ko-KR" altLang="en-US" sz="2821" b="1" spc="-150" dirty="0">
              <a:gradFill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path path="circle">
                  <a:fillToRect l="100000" t="100000"/>
                </a:path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A15623-6212-4D8F-B5A0-6856F768816F}"/>
              </a:ext>
            </a:extLst>
          </p:cNvPr>
          <p:cNvSpPr/>
          <p:nvPr/>
        </p:nvSpPr>
        <p:spPr>
          <a:xfrm>
            <a:off x="1553071" y="309023"/>
            <a:ext cx="47109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2200" b="1" kern="0" spc="-150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KDT </a:t>
            </a:r>
            <a:r>
              <a:rPr lang="ko-KR" altLang="en-US" sz="2200" b="1" kern="0" spc="-150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과정 개요 및 주요 특징</a:t>
            </a:r>
            <a:endParaRPr lang="ko-KR" altLang="en-US" sz="2200" b="1" kern="0" spc="-15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383708" y="757002"/>
            <a:ext cx="2771522" cy="0"/>
          </a:xfrm>
          <a:prstGeom prst="line">
            <a:avLst/>
          </a:prstGeom>
          <a:ln w="19050">
            <a:solidFill>
              <a:srgbClr val="4F4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26680" y="1248824"/>
            <a:ext cx="752652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기업 요구 훈련과정 설계와 프로젝트 중심 교육과정 운영을 통해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기업 실무능력을 보유한 창의적인 인재상을 만든다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0" name="양쪽 모서리가 잘린 사각형 19"/>
          <p:cNvSpPr/>
          <p:nvPr/>
        </p:nvSpPr>
        <p:spPr>
          <a:xfrm>
            <a:off x="440333" y="3019187"/>
            <a:ext cx="8217190" cy="560434"/>
          </a:xfrm>
          <a:prstGeom prst="snip2Same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8286" y="3181081"/>
            <a:ext cx="7807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고품질 이미지 </a:t>
            </a:r>
            <a:r>
              <a:rPr lang="en-US" altLang="ko-KR" sz="1400" b="1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400" b="1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개발자 양성과정</a:t>
            </a:r>
            <a:endParaRPr lang="ko-KR" altLang="en-US" sz="14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5159" y="3691371"/>
            <a:ext cx="761869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참여기업 전문가 적극적인 교육과정 참여</a:t>
            </a:r>
            <a:endParaRPr lang="ko-KR" altLang="en-US" sz="11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1958" y="4110379"/>
            <a:ext cx="73864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기업체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실무자 교육과정 강사로 직접 참여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기술을 활용한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고품질 이미지 개선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인력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양성 목표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참여기업인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㈜</a:t>
            </a:r>
            <a:r>
              <a:rPr lang="ko-KR" altLang="en-US" sz="1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젠데이터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실무 프로젝트를 최종 프로젝트로 진행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주강사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및 보조강사 투입을 통해 프로젝트 산출물 제작을 위한 학생들 수준 관리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사전교육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(20H)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기초코딩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용어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정보처리 개념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평가 발표회 및 미니 채용박람회 진행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교육장 시설 및 장비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교육 종료 후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개월까지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교육생 취업지원을 위해 개방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주간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야간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주말 포함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9302" y="988342"/>
            <a:ext cx="492443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00B0F0"/>
                </a:solidFill>
                <a:latin typeface="Arial Black" panose="020B0A04020102020204" pitchFamily="34" charset="0"/>
              </a:rPr>
              <a:t>“</a:t>
            </a:r>
            <a:endParaRPr lang="ko-KR" altLang="en-US" sz="480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79022" y="1004516"/>
            <a:ext cx="492443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660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altLang="ko-KR" sz="4800" dirty="0">
                <a:solidFill>
                  <a:srgbClr val="00B0F0"/>
                </a:solidFill>
              </a:rPr>
              <a:t>”</a:t>
            </a:r>
            <a:endParaRPr lang="ko-KR" altLang="en-US" sz="4800" dirty="0">
              <a:solidFill>
                <a:srgbClr val="00B0F0"/>
              </a:solidFill>
            </a:endParaRPr>
          </a:p>
        </p:txBody>
      </p:sp>
      <p:sp>
        <p:nvSpPr>
          <p:cNvPr id="11" name="양쪽 모서리가 잘린 사각형 10"/>
          <p:cNvSpPr/>
          <p:nvPr/>
        </p:nvSpPr>
        <p:spPr>
          <a:xfrm>
            <a:off x="1187867" y="2161632"/>
            <a:ext cx="6768268" cy="753519"/>
          </a:xfrm>
          <a:prstGeom prst="snip2SameRect">
            <a:avLst>
              <a:gd name="adj1" fmla="val 16667"/>
              <a:gd name="adj2" fmla="val 13414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440333" y="3665653"/>
            <a:ext cx="0" cy="2744625"/>
          </a:xfrm>
          <a:prstGeom prst="line">
            <a:avLst/>
          </a:prstGeom>
          <a:ln w="38100"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rgbClr val="5B9BD5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8682527" y="3665653"/>
            <a:ext cx="0" cy="2744625"/>
          </a:xfrm>
          <a:prstGeom prst="line">
            <a:avLst/>
          </a:prstGeom>
          <a:ln w="38100"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rgbClr val="5B9BD5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638286" y="4080525"/>
            <a:ext cx="7807593" cy="0"/>
          </a:xfrm>
          <a:prstGeom prst="line">
            <a:avLst/>
          </a:prstGeom>
          <a:ln w="38100"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rgbClr val="5B9BD5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갈매기형 수장 55"/>
          <p:cNvSpPr/>
          <p:nvPr/>
        </p:nvSpPr>
        <p:spPr>
          <a:xfrm rot="5400000">
            <a:off x="4458284" y="2778714"/>
            <a:ext cx="265574" cy="321620"/>
          </a:xfrm>
          <a:prstGeom prst="chevron">
            <a:avLst/>
          </a:prstGeom>
          <a:gradFill>
            <a:gsLst>
              <a:gs pos="0">
                <a:srgbClr val="00B050"/>
              </a:gs>
              <a:gs pos="100000">
                <a:srgbClr val="0090D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15942" y="2247347"/>
            <a:ext cx="651211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기업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요구 훈련과정 및 교사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산업체 전문가 활용 관련</a:t>
            </a:r>
            <a:endParaRPr lang="en-US" altLang="ko-KR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 훈련 과정 설계 및 운영 주요 특징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6" name="Picture 2" descr="국제직업전문학교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694" y="383169"/>
            <a:ext cx="2088223" cy="26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34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/>
          <p:cNvSpPr/>
          <p:nvPr/>
        </p:nvSpPr>
        <p:spPr>
          <a:xfrm>
            <a:off x="1" y="792150"/>
            <a:ext cx="2400300" cy="6065849"/>
          </a:xfrm>
          <a:prstGeom prst="rect">
            <a:avLst/>
          </a:prstGeom>
          <a:solidFill>
            <a:srgbClr val="005A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AA0F95-4C70-4487-9611-CC00B4E62293}"/>
              </a:ext>
            </a:extLst>
          </p:cNvPr>
          <p:cNvSpPr/>
          <p:nvPr/>
        </p:nvSpPr>
        <p:spPr>
          <a:xfrm>
            <a:off x="1495304" y="211773"/>
            <a:ext cx="5397200" cy="554923"/>
          </a:xfrm>
          <a:prstGeom prst="rect">
            <a:avLst/>
          </a:prstGeom>
          <a:solidFill>
            <a:srgbClr val="4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A15623-6212-4D8F-B5A0-6856F768816F}"/>
              </a:ext>
            </a:extLst>
          </p:cNvPr>
          <p:cNvSpPr/>
          <p:nvPr/>
        </p:nvSpPr>
        <p:spPr>
          <a:xfrm>
            <a:off x="1553070" y="309023"/>
            <a:ext cx="52013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2200" b="1" kern="0" spc="-150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KDT </a:t>
            </a:r>
            <a:r>
              <a:rPr lang="ko-KR" altLang="en-US" sz="2200" b="1" kern="0" spc="-150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교육과정 필요성과 차별화</a:t>
            </a:r>
            <a:endParaRPr lang="ko-KR" altLang="en-US" sz="2200" b="1" kern="0" spc="-15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383708" y="757002"/>
            <a:ext cx="2771522" cy="0"/>
          </a:xfrm>
          <a:prstGeom prst="line">
            <a:avLst/>
          </a:prstGeom>
          <a:ln w="19050">
            <a:solidFill>
              <a:srgbClr val="4F4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2593025" y="927073"/>
            <a:ext cx="2965713" cy="4513429"/>
          </a:xfrm>
          <a:prstGeom prst="rect">
            <a:avLst/>
          </a:prstGeom>
          <a:solidFill>
            <a:schemeClr val="bg1"/>
          </a:solidFill>
          <a:ln w="19050">
            <a:gradFill flip="none" rotWithShape="1">
              <a:gsLst>
                <a:gs pos="0">
                  <a:srgbClr val="00B0F0"/>
                </a:gs>
                <a:gs pos="99000">
                  <a:schemeClr val="bg1">
                    <a:lumMod val="85000"/>
                  </a:schemeClr>
                </a:gs>
                <a:gs pos="49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867264" y="927073"/>
            <a:ext cx="2965713" cy="4513430"/>
          </a:xfrm>
          <a:prstGeom prst="rect">
            <a:avLst/>
          </a:prstGeom>
          <a:solidFill>
            <a:schemeClr val="bg1"/>
          </a:solidFill>
          <a:ln w="19050">
            <a:gradFill flip="none" rotWithShape="1">
              <a:gsLst>
                <a:gs pos="0">
                  <a:srgbClr val="1DC64E"/>
                </a:gs>
                <a:gs pos="99000">
                  <a:schemeClr val="bg1">
                    <a:lumMod val="85000"/>
                  </a:schemeClr>
                </a:gs>
                <a:gs pos="49000">
                  <a:schemeClr val="bg1">
                    <a:lumMod val="65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890086" y="1339069"/>
            <a:ext cx="2354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NCS </a:t>
            </a:r>
            <a:r>
              <a:rPr lang="ko-KR" altLang="en-US" sz="1000" spc="-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국기직종</a:t>
            </a:r>
            <a:r>
              <a:rPr lang="ko-KR" altLang="en-US" sz="10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편성 가이드 기준 교육 설계</a:t>
            </a:r>
            <a:endParaRPr lang="en-US" altLang="ko-KR" sz="1000" spc="-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교과목 단위 학습에 치중</a:t>
            </a:r>
            <a:endParaRPr lang="en-US" altLang="ko-KR" sz="1000" spc="-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자격증 관련 교육 위주 교육 실시</a:t>
            </a:r>
            <a:endParaRPr lang="en-US" altLang="ko-KR" sz="1000" spc="-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취업에 필요한 포트폴리오 준비 부족</a:t>
            </a:r>
            <a:endParaRPr lang="en-US" altLang="ko-KR" sz="1000" spc="-100" dirty="0" smtClean="0">
              <a:solidFill>
                <a:srgbClr val="005AA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취업활동에 대한 개인 역량 부족</a:t>
            </a:r>
            <a:endParaRPr lang="en-US" altLang="ko-KR" sz="1000" spc="-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취업활동 자신감 부족</a:t>
            </a:r>
            <a:endParaRPr lang="en-US" altLang="ko-KR" sz="1000" spc="-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605933" y="5654471"/>
            <a:ext cx="1871581" cy="9939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2528504" y="6105979"/>
            <a:ext cx="199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3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기업프로젝트를</a:t>
            </a:r>
            <a:endParaRPr lang="en-US" altLang="ko-KR" sz="800" spc="-3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800" spc="-3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교육현장에서 경험할 수 있는 기회</a:t>
            </a:r>
            <a:endParaRPr lang="en-US" altLang="ko-KR" sz="800" spc="-3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800" spc="-3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업체 여건에 적합한 실무역량 강화</a:t>
            </a:r>
            <a:endParaRPr lang="ko-KR" altLang="en-US" sz="800" spc="-3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D2FDA4A-EFD4-41D8-A610-96E3F4A31F8A}"/>
              </a:ext>
            </a:extLst>
          </p:cNvPr>
          <p:cNvSpPr/>
          <p:nvPr/>
        </p:nvSpPr>
        <p:spPr>
          <a:xfrm>
            <a:off x="2528503" y="5761251"/>
            <a:ext cx="1781915" cy="289898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00ADFA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EEFE09-A33A-4AAC-B1F9-83FDC22084BD}"/>
              </a:ext>
            </a:extLst>
          </p:cNvPr>
          <p:cNvSpPr txBox="1"/>
          <p:nvPr/>
        </p:nvSpPr>
        <p:spPr>
          <a:xfrm>
            <a:off x="2598310" y="5821562"/>
            <a:ext cx="8944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100" b="1" spc="-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실무 역량 강화</a:t>
            </a:r>
            <a:endParaRPr lang="ko-KR" altLang="en-US" sz="1100" b="1" spc="-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0D28318-11E1-497A-98BE-4F180972A851}"/>
              </a:ext>
            </a:extLst>
          </p:cNvPr>
          <p:cNvSpPr/>
          <p:nvPr/>
        </p:nvSpPr>
        <p:spPr>
          <a:xfrm>
            <a:off x="4770763" y="5654471"/>
            <a:ext cx="1871581" cy="9939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C44469-9105-461E-A9FE-91B4D4E399EE}"/>
              </a:ext>
            </a:extLst>
          </p:cNvPr>
          <p:cNvSpPr txBox="1"/>
          <p:nvPr/>
        </p:nvSpPr>
        <p:spPr>
          <a:xfrm>
            <a:off x="4757855" y="6109341"/>
            <a:ext cx="1866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3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기업 프로젝트를 수행할 수 있도록</a:t>
            </a:r>
            <a:endParaRPr lang="en-US" altLang="ko-KR" sz="800" spc="-3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800" spc="-3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교과목을 집중 학습하고</a:t>
            </a:r>
            <a:endParaRPr lang="en-US" altLang="ko-KR" sz="800" spc="-3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800" spc="-3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개인별 부족한 내용을 보강하도록 함</a:t>
            </a:r>
            <a:r>
              <a:rPr lang="en-US" altLang="ko-KR" sz="800" spc="-3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sz="800" spc="-3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F73BDE2-5F6E-4B72-80C0-0C7719863FAE}"/>
              </a:ext>
            </a:extLst>
          </p:cNvPr>
          <p:cNvSpPr/>
          <p:nvPr/>
        </p:nvSpPr>
        <p:spPr>
          <a:xfrm>
            <a:off x="4693333" y="5761251"/>
            <a:ext cx="1781915" cy="289898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0094D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E0231D0-617E-408D-AD13-3A8893F912A7}"/>
              </a:ext>
            </a:extLst>
          </p:cNvPr>
          <p:cNvSpPr txBox="1"/>
          <p:nvPr/>
        </p:nvSpPr>
        <p:spPr>
          <a:xfrm>
            <a:off x="4793597" y="5821562"/>
            <a:ext cx="94577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 수준 강화</a:t>
            </a:r>
            <a:endParaRPr lang="ko-KR" altLang="en-US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7ACB8CE-F35E-4F8F-AF59-93785CCFF143}"/>
              </a:ext>
            </a:extLst>
          </p:cNvPr>
          <p:cNvSpPr/>
          <p:nvPr/>
        </p:nvSpPr>
        <p:spPr>
          <a:xfrm>
            <a:off x="6966707" y="5654471"/>
            <a:ext cx="1871581" cy="9939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9E276F-CBEC-4C93-B24A-2C8122A2C592}"/>
              </a:ext>
            </a:extLst>
          </p:cNvPr>
          <p:cNvSpPr txBox="1"/>
          <p:nvPr/>
        </p:nvSpPr>
        <p:spPr>
          <a:xfrm>
            <a:off x="6953799" y="6163729"/>
            <a:ext cx="186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pc="-50" dirty="0" err="1" smtClean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팀별</a:t>
            </a:r>
            <a:r>
              <a:rPr lang="ko-KR" altLang="en-US" sz="800" spc="-50" dirty="0" smtClean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개별 프로젝트 제작 강화</a:t>
            </a:r>
            <a:endParaRPr lang="en-US" altLang="ko-KR" sz="800" spc="-50" dirty="0" smtClean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800" spc="-50" dirty="0" smtClean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취업 </a:t>
            </a:r>
            <a:r>
              <a:rPr lang="ko-KR" altLang="en-US" sz="800" spc="-50" dirty="0" err="1" smtClean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포폴로</a:t>
            </a:r>
            <a:r>
              <a:rPr lang="ko-KR" altLang="en-US" sz="800" spc="-50" dirty="0" smtClean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자신감 고취 기회 마련</a:t>
            </a:r>
            <a:endParaRPr lang="ko-KR" altLang="en-US" sz="800" spc="-5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34B4EF8-6338-4C4B-A552-24D8C67FF6D7}"/>
              </a:ext>
            </a:extLst>
          </p:cNvPr>
          <p:cNvSpPr/>
          <p:nvPr/>
        </p:nvSpPr>
        <p:spPr>
          <a:xfrm>
            <a:off x="6889277" y="5761251"/>
            <a:ext cx="1781915" cy="289898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006D9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4A6175-3915-4444-94C6-229AA5106920}"/>
              </a:ext>
            </a:extLst>
          </p:cNvPr>
          <p:cNvSpPr txBox="1"/>
          <p:nvPr/>
        </p:nvSpPr>
        <p:spPr>
          <a:xfrm>
            <a:off x="6989541" y="5821562"/>
            <a:ext cx="136896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취업활동 자신감 강화</a:t>
            </a:r>
            <a:endParaRPr lang="ko-KR" altLang="en-US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2587434" y="844111"/>
            <a:ext cx="2644429" cy="347119"/>
            <a:chOff x="2674862" y="817735"/>
            <a:chExt cx="2644429" cy="475601"/>
          </a:xfrm>
        </p:grpSpPr>
        <p:sp>
          <p:nvSpPr>
            <p:cNvPr id="64" name="직사각형 63"/>
            <p:cNvSpPr/>
            <p:nvPr/>
          </p:nvSpPr>
          <p:spPr>
            <a:xfrm>
              <a:off x="2674862" y="817735"/>
              <a:ext cx="2257425" cy="47560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각 삼각형 64"/>
            <p:cNvSpPr/>
            <p:nvPr/>
          </p:nvSpPr>
          <p:spPr>
            <a:xfrm>
              <a:off x="4930526" y="817735"/>
              <a:ext cx="388765" cy="109339"/>
            </a:xfrm>
            <a:prstGeom prst="rtTriangle">
              <a:avLst/>
            </a:prstGeom>
            <a:solidFill>
              <a:srgbClr val="0072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2655803" y="925337"/>
            <a:ext cx="175689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b="1" dirty="0" smtClean="0">
                <a:solidFill>
                  <a:srgbClr val="FFFF00"/>
                </a:solidFill>
                <a:latin typeface="+mj-ea"/>
                <a:ea typeface="+mj-ea"/>
              </a:rPr>
              <a:t>기존 국기 과정 운영 사항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6202149" y="844111"/>
            <a:ext cx="2644429" cy="347119"/>
            <a:chOff x="6358034" y="1000817"/>
            <a:chExt cx="2644429" cy="475601"/>
          </a:xfrm>
        </p:grpSpPr>
        <p:sp>
          <p:nvSpPr>
            <p:cNvPr id="68" name="직사각형 67"/>
            <p:cNvSpPr/>
            <p:nvPr/>
          </p:nvSpPr>
          <p:spPr>
            <a:xfrm flipH="1">
              <a:off x="6745038" y="1000817"/>
              <a:ext cx="2257425" cy="475601"/>
            </a:xfrm>
            <a:prstGeom prst="rect">
              <a:avLst/>
            </a:prstGeom>
            <a:solidFill>
              <a:srgbClr val="1DC6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각 삼각형 68"/>
            <p:cNvSpPr/>
            <p:nvPr/>
          </p:nvSpPr>
          <p:spPr>
            <a:xfrm flipH="1">
              <a:off x="6358034" y="1000817"/>
              <a:ext cx="388765" cy="109339"/>
            </a:xfrm>
            <a:prstGeom prst="rtTriangle">
              <a:avLst/>
            </a:prstGeom>
            <a:solidFill>
              <a:srgbClr val="456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694047" y="1112108"/>
              <a:ext cx="2255664" cy="2530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 smtClean="0">
                  <a:solidFill>
                    <a:srgbClr val="FFFF00"/>
                  </a:solidFill>
                  <a:latin typeface="+mj-ea"/>
                  <a:ea typeface="+mj-ea"/>
                </a:rPr>
                <a:t>KDT </a:t>
              </a:r>
              <a:r>
                <a:rPr lang="ko-KR" altLang="en-US" sz="1200" b="1" dirty="0" err="1" smtClean="0">
                  <a:solidFill>
                    <a:srgbClr val="FFFF00"/>
                  </a:solidFill>
                  <a:latin typeface="+mj-ea"/>
                  <a:ea typeface="+mj-ea"/>
                </a:rPr>
                <a:t>기업맞춤</a:t>
              </a:r>
              <a:r>
                <a:rPr lang="ko-KR" altLang="en-US" sz="1200" b="1" dirty="0" smtClean="0">
                  <a:solidFill>
                    <a:srgbClr val="FFFF00"/>
                  </a:solidFill>
                  <a:latin typeface="+mj-ea"/>
                  <a:ea typeface="+mj-ea"/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필요성 및 차별화</a:t>
              </a:r>
              <a:endParaRPr lang="ko-KR" altLang="en-US" sz="1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71" name="직선 연결선 70"/>
          <p:cNvCxnSpPr/>
          <p:nvPr/>
        </p:nvCxnSpPr>
        <p:spPr>
          <a:xfrm>
            <a:off x="5713254" y="1460131"/>
            <a:ext cx="0" cy="398037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/>
          <p:cNvGrpSpPr/>
          <p:nvPr/>
        </p:nvGrpSpPr>
        <p:grpSpPr>
          <a:xfrm>
            <a:off x="5579190" y="1248656"/>
            <a:ext cx="282539" cy="115370"/>
            <a:chOff x="5093719" y="2105148"/>
            <a:chExt cx="924500" cy="315599"/>
          </a:xfrm>
          <a:solidFill>
            <a:srgbClr val="0090D0"/>
          </a:solidFill>
        </p:grpSpPr>
        <p:sp>
          <p:nvSpPr>
            <p:cNvPr id="73" name="오른쪽 화살표 72"/>
            <p:cNvSpPr/>
            <p:nvPr/>
          </p:nvSpPr>
          <p:spPr>
            <a:xfrm>
              <a:off x="5093719" y="2105148"/>
              <a:ext cx="240399" cy="315599"/>
            </a:xfrm>
            <a:prstGeom prst="rightArrow">
              <a:avLst>
                <a:gd name="adj1" fmla="val 50000"/>
                <a:gd name="adj2" fmla="val 12575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오른쪽 화살표 73"/>
            <p:cNvSpPr/>
            <p:nvPr/>
          </p:nvSpPr>
          <p:spPr>
            <a:xfrm>
              <a:off x="5435770" y="2105148"/>
              <a:ext cx="240399" cy="315599"/>
            </a:xfrm>
            <a:prstGeom prst="rightArrow">
              <a:avLst>
                <a:gd name="adj1" fmla="val 50000"/>
                <a:gd name="adj2" fmla="val 12575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오른쪽 화살표 74"/>
            <p:cNvSpPr/>
            <p:nvPr/>
          </p:nvSpPr>
          <p:spPr>
            <a:xfrm>
              <a:off x="5777820" y="2105148"/>
              <a:ext cx="240399" cy="315599"/>
            </a:xfrm>
            <a:prstGeom prst="rightArrow">
              <a:avLst>
                <a:gd name="adj1" fmla="val 50000"/>
                <a:gd name="adj2" fmla="val 12575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십자형 75"/>
          <p:cNvSpPr/>
          <p:nvPr/>
        </p:nvSpPr>
        <p:spPr>
          <a:xfrm>
            <a:off x="5610345" y="3079253"/>
            <a:ext cx="209070" cy="209070"/>
          </a:xfrm>
          <a:prstGeom prst="plus">
            <a:avLst>
              <a:gd name="adj" fmla="val 39579"/>
            </a:avLst>
          </a:prstGeom>
          <a:gradFill flip="none" rotWithShape="1">
            <a:gsLst>
              <a:gs pos="0">
                <a:srgbClr val="00B0F0"/>
              </a:gs>
              <a:gs pos="99000">
                <a:srgbClr val="1DC64E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 rot="5400000">
            <a:off x="2027500" y="1953813"/>
            <a:ext cx="1507563" cy="21760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50"/>
              </a:gs>
              <a:gs pos="100000">
                <a:srgbClr val="0090D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연결선 77"/>
          <p:cNvCxnSpPr/>
          <p:nvPr/>
        </p:nvCxnSpPr>
        <p:spPr>
          <a:xfrm>
            <a:off x="2932845" y="1330493"/>
            <a:ext cx="24966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2932845" y="2801340"/>
            <a:ext cx="24966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704338" y="1569241"/>
            <a:ext cx="15388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문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제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점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도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 flipH="1">
            <a:off x="2976805" y="1629623"/>
            <a:ext cx="207364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flipH="1">
            <a:off x="2976805" y="1856345"/>
            <a:ext cx="207364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 flipH="1">
            <a:off x="2976805" y="2083067"/>
            <a:ext cx="207364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 flipH="1">
            <a:off x="2976805" y="2309789"/>
            <a:ext cx="207364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H="1">
            <a:off x="2976805" y="2536511"/>
            <a:ext cx="207364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/>
          <p:cNvGrpSpPr/>
          <p:nvPr/>
        </p:nvGrpSpPr>
        <p:grpSpPr>
          <a:xfrm>
            <a:off x="2749032" y="3093504"/>
            <a:ext cx="2594506" cy="214181"/>
            <a:chOff x="2749032" y="3014376"/>
            <a:chExt cx="2594506" cy="214181"/>
          </a:xfrm>
        </p:grpSpPr>
        <p:cxnSp>
          <p:nvCxnSpPr>
            <p:cNvPr id="98" name="직선 연결선 97"/>
            <p:cNvCxnSpPr/>
            <p:nvPr/>
          </p:nvCxnSpPr>
          <p:spPr>
            <a:xfrm>
              <a:off x="2749032" y="3125510"/>
              <a:ext cx="2594506" cy="0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rgbClr val="00B0F0"/>
                  </a:gs>
                  <a:gs pos="100000">
                    <a:srgbClr val="1DC64E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모서리가 둥근 직사각형 98"/>
            <p:cNvSpPr/>
            <p:nvPr/>
          </p:nvSpPr>
          <p:spPr>
            <a:xfrm rot="10800000">
              <a:off x="2906868" y="3014376"/>
              <a:ext cx="2338026" cy="21418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B050"/>
                </a:gs>
                <a:gs pos="100000">
                  <a:srgbClr val="0090D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3302945" y="3029134"/>
              <a:ext cx="1336904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fontAlgn="base"/>
              <a:r>
                <a:rPr lang="ko-KR" altLang="en-US" sz="1200" dirty="0" smtClean="0">
                  <a:solidFill>
                    <a:schemeClr val="bg1"/>
                  </a:solidFill>
                </a:rPr>
                <a:t>기관 개선 시도 내용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5" name="그림 124">
            <a:extLst>
              <a:ext uri="{FF2B5EF4-FFF2-40B4-BE49-F238E27FC236}">
                <a16:creationId xmlns:a16="http://schemas.microsoft.com/office/drawing/2014/main" id="{CEB82CEA-D39E-4BDA-BF06-468D12D833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403068"/>
            <a:ext cx="2400300" cy="1454932"/>
          </a:xfrm>
          <a:prstGeom prst="rect">
            <a:avLst/>
          </a:prstGeom>
        </p:spPr>
      </p:pic>
      <p:sp>
        <p:nvSpPr>
          <p:cNvPr id="126" name="직사각형 125"/>
          <p:cNvSpPr/>
          <p:nvPr/>
        </p:nvSpPr>
        <p:spPr>
          <a:xfrm>
            <a:off x="134117" y="1460131"/>
            <a:ext cx="10631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59CE56"/>
                </a:solidFill>
                <a:latin typeface="+mj-ea"/>
                <a:ea typeface="+mj-ea"/>
              </a:rPr>
              <a:t>Project</a:t>
            </a:r>
            <a:endParaRPr lang="en-US" altLang="ko-KR" sz="1600" b="1" dirty="0">
              <a:solidFill>
                <a:srgbClr val="59CE56"/>
              </a:solidFill>
              <a:latin typeface="+mj-ea"/>
              <a:ea typeface="+mj-ea"/>
            </a:endParaRPr>
          </a:p>
          <a:p>
            <a:r>
              <a:rPr lang="en-US" altLang="ko-KR" sz="1600" b="1" dirty="0" smtClean="0">
                <a:solidFill>
                  <a:srgbClr val="FFC000"/>
                </a:solidFill>
                <a:latin typeface="+mj-ea"/>
                <a:ea typeface="+mj-ea"/>
              </a:rPr>
              <a:t>Training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+mj-ea"/>
              </a:rPr>
              <a:t>Assistant</a:t>
            </a:r>
            <a:endParaRPr lang="ko-KR" altLang="en-US" sz="16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355890" y="2978087"/>
            <a:ext cx="16786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59CE56"/>
                </a:solidFill>
                <a:latin typeface="+mj-ea"/>
                <a:ea typeface="+mj-ea"/>
              </a:rPr>
              <a:t>추가</a:t>
            </a:r>
            <a:r>
              <a:rPr lang="en-US" altLang="ko-KR" sz="1200" dirty="0" smtClean="0">
                <a:solidFill>
                  <a:srgbClr val="59CE56"/>
                </a:solidFill>
                <a:latin typeface="+mj-ea"/>
                <a:ea typeface="+mj-ea"/>
              </a:rPr>
              <a:t> </a:t>
            </a:r>
            <a:r>
              <a:rPr lang="ko-KR" altLang="en-US" sz="1200" dirty="0" smtClean="0">
                <a:solidFill>
                  <a:srgbClr val="59CE56"/>
                </a:solidFill>
                <a:latin typeface="+mj-ea"/>
                <a:ea typeface="+mj-ea"/>
              </a:rPr>
              <a:t>학습 지원</a:t>
            </a:r>
            <a:endParaRPr lang="en-US" altLang="ko-KR" sz="1200" dirty="0" smtClean="0">
              <a:solidFill>
                <a:srgbClr val="59CE56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200" dirty="0" smtClean="0">
                <a:solidFill>
                  <a:srgbClr val="59CE56"/>
                </a:solidFill>
                <a:latin typeface="+mj-ea"/>
                <a:ea typeface="+mj-ea"/>
              </a:rPr>
              <a:t>다양한 실무경험 필요</a:t>
            </a:r>
            <a:endParaRPr lang="en-US" altLang="ko-KR" sz="1200" dirty="0">
              <a:solidFill>
                <a:srgbClr val="59CE56"/>
              </a:solidFill>
              <a:latin typeface="+mj-ea"/>
              <a:ea typeface="+mj-ea"/>
            </a:endParaRPr>
          </a:p>
        </p:txBody>
      </p:sp>
      <p:grpSp>
        <p:nvGrpSpPr>
          <p:cNvPr id="128" name="그룹 127"/>
          <p:cNvGrpSpPr/>
          <p:nvPr/>
        </p:nvGrpSpPr>
        <p:grpSpPr>
          <a:xfrm>
            <a:off x="19516" y="1097890"/>
            <a:ext cx="2417249" cy="207359"/>
            <a:chOff x="408627" y="5838214"/>
            <a:chExt cx="3893662" cy="65867"/>
          </a:xfrm>
        </p:grpSpPr>
        <p:cxnSp>
          <p:nvCxnSpPr>
            <p:cNvPr id="129" name="직선 연결선 128"/>
            <p:cNvCxnSpPr/>
            <p:nvPr/>
          </p:nvCxnSpPr>
          <p:spPr>
            <a:xfrm>
              <a:off x="408627" y="5871147"/>
              <a:ext cx="3893662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모서리가 둥근 직사각형 129"/>
            <p:cNvSpPr/>
            <p:nvPr/>
          </p:nvSpPr>
          <p:spPr>
            <a:xfrm>
              <a:off x="1412261" y="5838214"/>
              <a:ext cx="1886394" cy="6586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B050"/>
                </a:gs>
                <a:gs pos="100000">
                  <a:srgbClr val="0090D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1" name="직사각형 130"/>
          <p:cNvSpPr/>
          <p:nvPr/>
        </p:nvSpPr>
        <p:spPr>
          <a:xfrm>
            <a:off x="717674" y="1109236"/>
            <a:ext cx="970650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ko-KR" sz="1200" dirty="0" smtClean="0"/>
              <a:t>Project Training</a:t>
            </a:r>
            <a:endParaRPr lang="ko-KR" altLang="en-US" sz="1200" dirty="0"/>
          </a:p>
        </p:txBody>
      </p:sp>
      <p:grpSp>
        <p:nvGrpSpPr>
          <p:cNvPr id="132" name="그룹 131"/>
          <p:cNvGrpSpPr/>
          <p:nvPr/>
        </p:nvGrpSpPr>
        <p:grpSpPr>
          <a:xfrm>
            <a:off x="365774" y="2821671"/>
            <a:ext cx="341845" cy="103952"/>
            <a:chOff x="5093719" y="2105148"/>
            <a:chExt cx="924500" cy="315599"/>
          </a:xfrm>
          <a:solidFill>
            <a:schemeClr val="bg1"/>
          </a:solidFill>
        </p:grpSpPr>
        <p:sp>
          <p:nvSpPr>
            <p:cNvPr id="133" name="오른쪽 화살표 132"/>
            <p:cNvSpPr/>
            <p:nvPr/>
          </p:nvSpPr>
          <p:spPr>
            <a:xfrm>
              <a:off x="5093719" y="2105148"/>
              <a:ext cx="240399" cy="315599"/>
            </a:xfrm>
            <a:prstGeom prst="rightArrow">
              <a:avLst>
                <a:gd name="adj1" fmla="val 50000"/>
                <a:gd name="adj2" fmla="val 125758"/>
              </a:avLst>
            </a:prstGeom>
            <a:solidFill>
              <a:srgbClr val="59CE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오른쪽 화살표 133"/>
            <p:cNvSpPr/>
            <p:nvPr/>
          </p:nvSpPr>
          <p:spPr>
            <a:xfrm>
              <a:off x="5435770" y="2105148"/>
              <a:ext cx="240399" cy="315599"/>
            </a:xfrm>
            <a:prstGeom prst="rightArrow">
              <a:avLst>
                <a:gd name="adj1" fmla="val 50000"/>
                <a:gd name="adj2" fmla="val 125758"/>
              </a:avLst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오른쪽 화살표 134"/>
            <p:cNvSpPr/>
            <p:nvPr/>
          </p:nvSpPr>
          <p:spPr>
            <a:xfrm>
              <a:off x="5777820" y="2105148"/>
              <a:ext cx="240399" cy="315599"/>
            </a:xfrm>
            <a:prstGeom prst="rightArrow">
              <a:avLst>
                <a:gd name="adj1" fmla="val 50000"/>
                <a:gd name="adj2" fmla="val 12575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6" name="직선 연결선 135"/>
          <p:cNvCxnSpPr/>
          <p:nvPr/>
        </p:nvCxnSpPr>
        <p:spPr>
          <a:xfrm>
            <a:off x="240386" y="2621472"/>
            <a:ext cx="1919530" cy="0"/>
          </a:xfrm>
          <a:prstGeom prst="line">
            <a:avLst/>
          </a:prstGeom>
          <a:ln>
            <a:gradFill flip="none" rotWithShape="1">
              <a:gsLst>
                <a:gs pos="0">
                  <a:srgbClr val="FFC000"/>
                </a:gs>
                <a:gs pos="100000">
                  <a:srgbClr val="59CE56"/>
                </a:gs>
              </a:gsLst>
              <a:lin ang="10800000" scaled="1"/>
              <a:tileRect/>
            </a:gra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모서리가 둥근 직사각형 136"/>
          <p:cNvSpPr/>
          <p:nvPr/>
        </p:nvSpPr>
        <p:spPr>
          <a:xfrm>
            <a:off x="210110" y="2713943"/>
            <a:ext cx="1980083" cy="774244"/>
          </a:xfrm>
          <a:prstGeom prst="roundRect">
            <a:avLst/>
          </a:prstGeom>
          <a:noFill/>
          <a:ln w="19050">
            <a:gradFill flip="none" rotWithShape="1">
              <a:gsLst>
                <a:gs pos="0">
                  <a:srgbClr val="00B050"/>
                </a:gs>
                <a:gs pos="100000">
                  <a:srgbClr val="0090D0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1110535" y="2531472"/>
            <a:ext cx="179233" cy="180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B050"/>
              </a:gs>
              <a:gs pos="100000">
                <a:srgbClr val="0090D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8ECFD0F-97DC-40DD-B55E-5E91B75981F7}"/>
              </a:ext>
            </a:extLst>
          </p:cNvPr>
          <p:cNvSpPr/>
          <p:nvPr/>
        </p:nvSpPr>
        <p:spPr>
          <a:xfrm>
            <a:off x="4510" y="-32872"/>
            <a:ext cx="1492369" cy="799568"/>
          </a:xfrm>
          <a:prstGeom prst="rect">
            <a:avLst/>
          </a:prstGeom>
          <a:solidFill>
            <a:srgbClr val="005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7DBC31F-1330-4001-96CB-E79533A0EF68}"/>
              </a:ext>
            </a:extLst>
          </p:cNvPr>
          <p:cNvSpPr txBox="1"/>
          <p:nvPr/>
        </p:nvSpPr>
        <p:spPr>
          <a:xfrm>
            <a:off x="852498" y="238749"/>
            <a:ext cx="641522" cy="526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21" b="1" spc="-15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02.</a:t>
            </a:r>
            <a:endParaRPr lang="ko-KR" altLang="en-US" sz="2821" b="1" spc="-150" dirty="0">
              <a:gradFill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path path="circle">
                  <a:fillToRect l="100000" t="100000"/>
                </a:path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2890086" y="3500229"/>
            <a:ext cx="2354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spc="-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취업의욕</a:t>
            </a:r>
            <a:r>
              <a:rPr lang="ko-KR" altLang="en-US" sz="10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증진을 위한  </a:t>
            </a:r>
            <a:r>
              <a:rPr lang="ko-KR" altLang="en-US" sz="1000" spc="-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기능위주</a:t>
            </a:r>
            <a:r>
              <a:rPr lang="ko-KR" altLang="en-US" sz="10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보충학습</a:t>
            </a:r>
            <a:endParaRPr lang="en-US" altLang="ko-KR" sz="1000" spc="-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방과후 및 주말 보충학습 진행</a:t>
            </a:r>
            <a:endParaRPr lang="en-US" altLang="ko-KR" sz="1000" spc="-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교육 수료 후 부족한 부분 개선</a:t>
            </a:r>
            <a:r>
              <a:rPr lang="en-US" altLang="ko-KR" sz="10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/>
            </a:r>
            <a:br>
              <a:rPr lang="en-US" altLang="ko-KR" sz="10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ko-KR" altLang="en-US" sz="10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수료 후 담임교사 주기적인 성과 지도</a:t>
            </a:r>
            <a:endParaRPr lang="en-US" altLang="ko-KR" sz="1000" spc="-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수료 후 포트폴리오 제작 지원</a:t>
            </a:r>
            <a:r>
              <a:rPr lang="en-US" altLang="ko-KR" sz="10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10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교육</a:t>
            </a:r>
            <a:r>
              <a:rPr lang="en-US" altLang="ko-KR" sz="10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  <a:endParaRPr lang="en-US" altLang="ko-KR" sz="1000" spc="-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구인업체 동행면접 진행</a:t>
            </a:r>
            <a:endParaRPr lang="en-US" altLang="ko-KR" sz="1000" spc="-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46" name="모서리가 둥근 직사각형 145"/>
          <p:cNvSpPr/>
          <p:nvPr/>
        </p:nvSpPr>
        <p:spPr>
          <a:xfrm rot="5400000">
            <a:off x="2027500" y="4114973"/>
            <a:ext cx="1507563" cy="21760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50"/>
              </a:gs>
              <a:gs pos="100000">
                <a:srgbClr val="0090D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7" name="직선 연결선 146"/>
          <p:cNvCxnSpPr/>
          <p:nvPr/>
        </p:nvCxnSpPr>
        <p:spPr>
          <a:xfrm>
            <a:off x="2932845" y="3491653"/>
            <a:ext cx="24966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2932845" y="4962500"/>
            <a:ext cx="24966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/>
          <p:nvPr/>
        </p:nvCxnSpPr>
        <p:spPr>
          <a:xfrm flipH="1">
            <a:off x="2976805" y="3773531"/>
            <a:ext cx="207364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/>
          <p:cNvCxnSpPr/>
          <p:nvPr/>
        </p:nvCxnSpPr>
        <p:spPr>
          <a:xfrm flipH="1">
            <a:off x="2976805" y="4005740"/>
            <a:ext cx="207364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 flipH="1">
            <a:off x="2976805" y="4237949"/>
            <a:ext cx="207364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/>
          <p:nvPr/>
        </p:nvCxnSpPr>
        <p:spPr>
          <a:xfrm flipH="1">
            <a:off x="2976805" y="4470158"/>
            <a:ext cx="207364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 flipH="1">
            <a:off x="2976805" y="4702366"/>
            <a:ext cx="207364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2704338" y="3810590"/>
            <a:ext cx="153888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추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진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내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용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87" name="Picture 2" descr="국제직업전문학교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694" y="383169"/>
            <a:ext cx="2088223" cy="26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모서리가 둥근 직사각형 105"/>
          <p:cNvSpPr/>
          <p:nvPr/>
        </p:nvSpPr>
        <p:spPr>
          <a:xfrm rot="10800000">
            <a:off x="5947296" y="1316550"/>
            <a:ext cx="2723895" cy="252689"/>
          </a:xfrm>
          <a:prstGeom prst="roundRect">
            <a:avLst>
              <a:gd name="adj" fmla="val 22250"/>
            </a:avLst>
          </a:prstGeom>
          <a:gradFill>
            <a:gsLst>
              <a:gs pos="0">
                <a:srgbClr val="00B050"/>
              </a:gs>
              <a:gs pos="100000">
                <a:srgbClr val="0090D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모서리가 둥근 직사각형 106"/>
          <p:cNvSpPr/>
          <p:nvPr/>
        </p:nvSpPr>
        <p:spPr>
          <a:xfrm rot="10800000">
            <a:off x="5947296" y="3336035"/>
            <a:ext cx="2723895" cy="252689"/>
          </a:xfrm>
          <a:prstGeom prst="roundRect">
            <a:avLst>
              <a:gd name="adj" fmla="val 22250"/>
            </a:avLst>
          </a:prstGeom>
          <a:gradFill>
            <a:gsLst>
              <a:gs pos="0">
                <a:srgbClr val="00B050"/>
              </a:gs>
              <a:gs pos="100000">
                <a:srgbClr val="0090D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5962777" y="1534158"/>
            <a:ext cx="2887329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 dirty="0" smtClean="0">
                <a:latin typeface="+mn-ea"/>
              </a:rPr>
              <a:t>취업에 필요한 집중된 교육과정 편성이 필요함</a:t>
            </a:r>
            <a:r>
              <a:rPr lang="en-US" altLang="ko-KR" sz="1000" spc="-100" dirty="0" smtClean="0">
                <a:latin typeface="+mn-ea"/>
              </a:rPr>
              <a:t>.</a:t>
            </a:r>
            <a:br>
              <a:rPr lang="en-US" altLang="ko-KR" sz="1000" spc="-100" dirty="0" smtClean="0">
                <a:latin typeface="+mn-ea"/>
              </a:rPr>
            </a:br>
            <a:r>
              <a:rPr lang="en-US" altLang="ko-KR" sz="1000" spc="-100" dirty="0" smtClean="0">
                <a:latin typeface="+mn-ea"/>
              </a:rPr>
              <a:t>: </a:t>
            </a:r>
            <a:r>
              <a:rPr lang="ko-KR" altLang="en-US" sz="1000" spc="-100" dirty="0" smtClean="0">
                <a:latin typeface="+mn-ea"/>
              </a:rPr>
              <a:t>다양한 분야로의 취업을 준비시키기 위해 여러 </a:t>
            </a:r>
            <a:r>
              <a:rPr lang="en-US" altLang="ko-KR" sz="1000" spc="-100" dirty="0" smtClean="0">
                <a:latin typeface="+mn-ea"/>
              </a:rPr>
              <a:t/>
            </a:r>
            <a:br>
              <a:rPr lang="en-US" altLang="ko-KR" sz="1000" spc="-100" dirty="0" smtClean="0">
                <a:latin typeface="+mn-ea"/>
              </a:rPr>
            </a:br>
            <a:r>
              <a:rPr lang="en-US" altLang="ko-KR" sz="1000" spc="-100" dirty="0" smtClean="0">
                <a:latin typeface="+mn-ea"/>
              </a:rPr>
              <a:t>  </a:t>
            </a:r>
            <a:r>
              <a:rPr lang="ko-KR" altLang="en-US" sz="1000" spc="-100" dirty="0" smtClean="0">
                <a:latin typeface="+mn-ea"/>
              </a:rPr>
              <a:t>교과목 학습으로 높은 수준 실무역량 보유 해결</a:t>
            </a:r>
            <a:endParaRPr lang="en-US" altLang="ko-KR" sz="1000" spc="-100" dirty="0" smtClean="0">
              <a:latin typeface="+mn-ea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 dirty="0" smtClean="0">
                <a:latin typeface="+mn-ea"/>
              </a:rPr>
              <a:t>기업현장 </a:t>
            </a:r>
            <a:r>
              <a:rPr lang="ko-KR" altLang="en-US" sz="1000" spc="-100" dirty="0">
                <a:latin typeface="+mn-ea"/>
              </a:rPr>
              <a:t>전문가 참여와 기업 프로젝트 제작을 통해</a:t>
            </a:r>
            <a:r>
              <a:rPr lang="en-US" altLang="ko-KR" sz="1000" spc="-100" dirty="0">
                <a:latin typeface="+mn-ea"/>
              </a:rPr>
              <a:t/>
            </a:r>
            <a:br>
              <a:rPr lang="en-US" altLang="ko-KR" sz="1000" spc="-100" dirty="0">
                <a:latin typeface="+mn-ea"/>
              </a:rPr>
            </a:br>
            <a:r>
              <a:rPr lang="ko-KR" altLang="en-US" sz="1000" spc="-100" dirty="0">
                <a:latin typeface="+mn-ea"/>
              </a:rPr>
              <a:t>취업률 향상 및 </a:t>
            </a:r>
            <a:r>
              <a:rPr lang="ko-KR" altLang="en-US" sz="1000" spc="-100" dirty="0" smtClean="0">
                <a:latin typeface="+mn-ea"/>
              </a:rPr>
              <a:t>기업들 직업훈련 이미지 </a:t>
            </a:r>
            <a:r>
              <a:rPr lang="ko-KR" altLang="en-US" sz="1000" spc="-100" dirty="0">
                <a:latin typeface="+mn-ea"/>
              </a:rPr>
              <a:t>향상</a:t>
            </a:r>
            <a:endParaRPr lang="en-US" altLang="ko-KR" sz="1000" spc="-100" dirty="0">
              <a:latin typeface="+mn-ea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 dirty="0">
                <a:latin typeface="+mn-ea"/>
              </a:rPr>
              <a:t>기업프로젝트를 통해 부족한 역량</a:t>
            </a:r>
            <a:r>
              <a:rPr lang="en-US" altLang="ko-KR" sz="1000" spc="-100" dirty="0">
                <a:latin typeface="+mn-ea"/>
              </a:rPr>
              <a:t>(</a:t>
            </a:r>
            <a:r>
              <a:rPr lang="ko-KR" altLang="en-US" sz="1000" spc="-100" dirty="0">
                <a:latin typeface="+mn-ea"/>
              </a:rPr>
              <a:t>기업의 다양한</a:t>
            </a:r>
            <a:r>
              <a:rPr lang="en-US" altLang="ko-KR" sz="1000" spc="-100" dirty="0">
                <a:latin typeface="+mn-ea"/>
              </a:rPr>
              <a:t/>
            </a:r>
            <a:br>
              <a:rPr lang="en-US" altLang="ko-KR" sz="1000" spc="-100" dirty="0">
                <a:latin typeface="+mn-ea"/>
              </a:rPr>
            </a:br>
            <a:r>
              <a:rPr lang="ko-KR" altLang="en-US" sz="1000" spc="-100" dirty="0">
                <a:latin typeface="+mn-ea"/>
              </a:rPr>
              <a:t>요구사항 해결 능력</a:t>
            </a:r>
            <a:r>
              <a:rPr lang="en-US" altLang="ko-KR" sz="1000" spc="-100" dirty="0">
                <a:latin typeface="+mn-ea"/>
              </a:rPr>
              <a:t>)</a:t>
            </a:r>
            <a:r>
              <a:rPr lang="ko-KR" altLang="en-US" sz="1000" spc="-100" dirty="0">
                <a:latin typeface="+mn-ea"/>
              </a:rPr>
              <a:t>을 갖출 수 있어 자신감 </a:t>
            </a:r>
            <a:r>
              <a:rPr lang="ko-KR" altLang="en-US" sz="1000" spc="-100" dirty="0" smtClean="0">
                <a:latin typeface="+mn-ea"/>
              </a:rPr>
              <a:t>고취</a:t>
            </a:r>
            <a:endParaRPr lang="en-US" altLang="ko-KR" sz="1000" spc="-100" dirty="0">
              <a:latin typeface="+mn-ea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962777" y="3564390"/>
            <a:ext cx="28360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 dirty="0" smtClean="0">
                <a:latin typeface="+mn-ea"/>
              </a:rPr>
              <a:t>기업 프로젝트 개발에 맞춘 정규교과 설계</a:t>
            </a:r>
            <a:endParaRPr lang="en-US" altLang="ko-KR" sz="1000" spc="-100" dirty="0" smtClean="0">
              <a:latin typeface="+mn-ea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 dirty="0" err="1" smtClean="0">
                <a:latin typeface="+mn-ea"/>
              </a:rPr>
              <a:t>기업체특강</a:t>
            </a:r>
            <a:r>
              <a:rPr lang="en-US" altLang="ko-KR" sz="1000" spc="-100" dirty="0" smtClean="0">
                <a:latin typeface="+mn-ea"/>
              </a:rPr>
              <a:t>/</a:t>
            </a:r>
            <a:r>
              <a:rPr lang="ko-KR" altLang="en-US" sz="1000" spc="-100" dirty="0" err="1" smtClean="0">
                <a:latin typeface="+mn-ea"/>
              </a:rPr>
              <a:t>성과발표회</a:t>
            </a:r>
            <a:r>
              <a:rPr lang="en-US" altLang="ko-KR" sz="1000" spc="-100" dirty="0" smtClean="0">
                <a:latin typeface="+mn-ea"/>
              </a:rPr>
              <a:t>/</a:t>
            </a:r>
            <a:r>
              <a:rPr lang="ko-KR" altLang="en-US" sz="1000" spc="-100" dirty="0" smtClean="0">
                <a:latin typeface="+mn-ea"/>
              </a:rPr>
              <a:t>멘토링 등 기업들 참여를</a:t>
            </a:r>
            <a:r>
              <a:rPr lang="en-US" altLang="ko-KR" sz="1000" spc="-100" dirty="0" smtClean="0">
                <a:latin typeface="+mn-ea"/>
              </a:rPr>
              <a:t/>
            </a:r>
            <a:br>
              <a:rPr lang="en-US" altLang="ko-KR" sz="1000" spc="-100" dirty="0" smtClean="0">
                <a:latin typeface="+mn-ea"/>
              </a:rPr>
            </a:br>
            <a:r>
              <a:rPr lang="ko-KR" altLang="en-US" sz="1000" spc="-100" dirty="0" smtClean="0">
                <a:latin typeface="+mn-ea"/>
              </a:rPr>
              <a:t>통해 훈련생 과정 참여도 및 취업률 향상</a:t>
            </a:r>
            <a:endParaRPr lang="en-US" altLang="ko-KR" sz="1000" spc="-100" dirty="0" smtClean="0">
              <a:latin typeface="+mn-ea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 dirty="0" smtClean="0">
                <a:latin typeface="+mn-ea"/>
              </a:rPr>
              <a:t>교육수준을 맞추기 위한 무료 보충학습 체제 마련</a:t>
            </a:r>
            <a:r>
              <a:rPr lang="en-US" altLang="ko-KR" sz="1000" spc="-100" dirty="0" smtClean="0">
                <a:latin typeface="+mn-ea"/>
              </a:rPr>
              <a:t/>
            </a:r>
            <a:br>
              <a:rPr lang="en-US" altLang="ko-KR" sz="1000" spc="-100" dirty="0" smtClean="0">
                <a:latin typeface="+mn-ea"/>
              </a:rPr>
            </a:br>
            <a:r>
              <a:rPr lang="ko-KR" altLang="en-US" sz="1000" spc="-100" dirty="0" smtClean="0">
                <a:latin typeface="+mn-ea"/>
              </a:rPr>
              <a:t>프로젝트 학습 수준에 맞는 개별 학생 역량 강화를</a:t>
            </a:r>
            <a:r>
              <a:rPr lang="en-US" altLang="ko-KR" sz="1000" spc="-100" dirty="0" smtClean="0">
                <a:latin typeface="+mn-ea"/>
              </a:rPr>
              <a:t/>
            </a:r>
            <a:br>
              <a:rPr lang="en-US" altLang="ko-KR" sz="1000" spc="-100" dirty="0" smtClean="0">
                <a:latin typeface="+mn-ea"/>
              </a:rPr>
            </a:br>
            <a:r>
              <a:rPr lang="ko-KR" altLang="en-US" sz="1000" spc="-100" dirty="0" smtClean="0">
                <a:latin typeface="+mn-ea"/>
              </a:rPr>
              <a:t>위해 온</a:t>
            </a:r>
            <a:r>
              <a:rPr lang="en-US" altLang="ko-KR" sz="1000" spc="-100" dirty="0" smtClean="0">
                <a:latin typeface="+mn-ea"/>
              </a:rPr>
              <a:t>/</a:t>
            </a:r>
            <a:r>
              <a:rPr lang="ko-KR" altLang="en-US" sz="1000" spc="-100" dirty="0" smtClean="0">
                <a:latin typeface="+mn-ea"/>
              </a:rPr>
              <a:t>오프라인 교육 지원</a:t>
            </a:r>
            <a:endParaRPr lang="en-US" altLang="ko-KR" sz="1000" spc="-100" dirty="0" smtClean="0">
              <a:latin typeface="+mn-ea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100" dirty="0" smtClean="0">
                <a:latin typeface="+mn-ea"/>
              </a:rPr>
              <a:t>훈련생 개별 교육 수준 및 학습 관리 등을 위해</a:t>
            </a:r>
            <a:r>
              <a:rPr lang="en-US" altLang="ko-KR" sz="1000" spc="-100" dirty="0" smtClean="0">
                <a:latin typeface="+mn-ea"/>
              </a:rPr>
              <a:t/>
            </a:r>
            <a:br>
              <a:rPr lang="en-US" altLang="ko-KR" sz="1000" spc="-100" dirty="0" smtClean="0">
                <a:latin typeface="+mn-ea"/>
              </a:rPr>
            </a:br>
            <a:r>
              <a:rPr lang="ko-KR" altLang="en-US" sz="1000" spc="-100" dirty="0" err="1" smtClean="0">
                <a:latin typeface="+mn-ea"/>
              </a:rPr>
              <a:t>주강사</a:t>
            </a:r>
            <a:r>
              <a:rPr lang="ko-KR" altLang="en-US" sz="1000" spc="-100" dirty="0" smtClean="0">
                <a:latin typeface="+mn-ea"/>
              </a:rPr>
              <a:t> 및 보조강사 인력 편성</a:t>
            </a:r>
            <a:endParaRPr lang="en-US" altLang="ko-KR" sz="1000" spc="-100" dirty="0" smtClean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40659" y="3343036"/>
            <a:ext cx="1486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타 과정과의 차별화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540659" y="1310263"/>
            <a:ext cx="148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과정의 필요성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88" name="직선 연결선 87"/>
          <p:cNvCxnSpPr/>
          <p:nvPr/>
        </p:nvCxnSpPr>
        <p:spPr>
          <a:xfrm flipH="1">
            <a:off x="6134073" y="2259348"/>
            <a:ext cx="26326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 flipH="1">
            <a:off x="6134073" y="2711472"/>
            <a:ext cx="26326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 flipH="1">
            <a:off x="6134073" y="3172910"/>
            <a:ext cx="26326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flipH="1">
            <a:off x="6134073" y="2486721"/>
            <a:ext cx="26326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 flipH="1">
            <a:off x="6134073" y="2930907"/>
            <a:ext cx="26326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 flipH="1">
            <a:off x="6134073" y="2029520"/>
            <a:ext cx="26326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 flipH="1">
            <a:off x="6134073" y="1795963"/>
            <a:ext cx="26326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flipH="1">
            <a:off x="6134073" y="4282472"/>
            <a:ext cx="26326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 flipH="1">
            <a:off x="6134073" y="4734596"/>
            <a:ext cx="26326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 flipH="1">
            <a:off x="6134073" y="5196034"/>
            <a:ext cx="26326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 flipH="1">
            <a:off x="6134073" y="4509845"/>
            <a:ext cx="26326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 flipH="1">
            <a:off x="6134073" y="4954031"/>
            <a:ext cx="26326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 flipH="1">
            <a:off x="6134073" y="4052644"/>
            <a:ext cx="26326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 flipH="1">
            <a:off x="6134073" y="3819087"/>
            <a:ext cx="26326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58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837160"/>
            <a:ext cx="9144000" cy="6020840"/>
            <a:chOff x="0" y="837160"/>
            <a:chExt cx="9144000" cy="6020840"/>
          </a:xfrm>
        </p:grpSpPr>
        <p:grpSp>
          <p:nvGrpSpPr>
            <p:cNvPr id="2" name="그룹 1"/>
            <p:cNvGrpSpPr/>
            <p:nvPr/>
          </p:nvGrpSpPr>
          <p:grpSpPr>
            <a:xfrm>
              <a:off x="0" y="837160"/>
              <a:ext cx="9144000" cy="6020840"/>
              <a:chOff x="0" y="837160"/>
              <a:chExt cx="9144000" cy="602084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0" y="837160"/>
                <a:ext cx="9144000" cy="6020840"/>
              </a:xfrm>
              <a:prstGeom prst="rect">
                <a:avLst/>
              </a:prstGeom>
              <a:gradFill>
                <a:gsLst>
                  <a:gs pos="0">
                    <a:srgbClr val="005AAA"/>
                  </a:gs>
                  <a:gs pos="89000">
                    <a:srgbClr val="1A3360"/>
                  </a:gs>
                </a:gsLst>
                <a:lin ang="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양쪽 모서리가 둥근 사각형 34"/>
              <p:cNvSpPr/>
              <p:nvPr/>
            </p:nvSpPr>
            <p:spPr>
              <a:xfrm rot="16200000">
                <a:off x="-935763" y="3800578"/>
                <a:ext cx="1965536" cy="94005"/>
              </a:xfrm>
              <a:prstGeom prst="round2SameRect">
                <a:avLst>
                  <a:gd name="adj1" fmla="val 16667"/>
                  <a:gd name="adj2" fmla="val 30494"/>
                </a:avLst>
              </a:prstGeom>
              <a:solidFill>
                <a:srgbClr val="1A33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모서리가 둥근 직사각형 35"/>
            <p:cNvSpPr/>
            <p:nvPr/>
          </p:nvSpPr>
          <p:spPr>
            <a:xfrm>
              <a:off x="162370" y="1011340"/>
              <a:ext cx="8834217" cy="5688563"/>
            </a:xfrm>
            <a:prstGeom prst="roundRect">
              <a:avLst>
                <a:gd name="adj" fmla="val 1839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AA0F95-4C70-4487-9611-CC00B4E62293}"/>
              </a:ext>
            </a:extLst>
          </p:cNvPr>
          <p:cNvSpPr/>
          <p:nvPr/>
        </p:nvSpPr>
        <p:spPr>
          <a:xfrm>
            <a:off x="1495304" y="211773"/>
            <a:ext cx="4888404" cy="554923"/>
          </a:xfrm>
          <a:prstGeom prst="rect">
            <a:avLst/>
          </a:prstGeom>
          <a:solidFill>
            <a:srgbClr val="4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ECFD0F-97DC-40DD-B55E-5E91B75981F7}"/>
              </a:ext>
            </a:extLst>
          </p:cNvPr>
          <p:cNvSpPr/>
          <p:nvPr/>
        </p:nvSpPr>
        <p:spPr>
          <a:xfrm>
            <a:off x="4510" y="-32872"/>
            <a:ext cx="1492369" cy="799568"/>
          </a:xfrm>
          <a:prstGeom prst="rect">
            <a:avLst/>
          </a:prstGeom>
          <a:solidFill>
            <a:srgbClr val="005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DBC31F-1330-4001-96CB-E79533A0EF68}"/>
              </a:ext>
            </a:extLst>
          </p:cNvPr>
          <p:cNvSpPr txBox="1"/>
          <p:nvPr/>
        </p:nvSpPr>
        <p:spPr>
          <a:xfrm>
            <a:off x="852498" y="238749"/>
            <a:ext cx="641522" cy="526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21" b="1" spc="-15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03.</a:t>
            </a:r>
            <a:endParaRPr lang="ko-KR" altLang="en-US" sz="2821" b="1" spc="-150" dirty="0">
              <a:gradFill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path path="circle">
                  <a:fillToRect l="100000" t="100000"/>
                </a:path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A15623-6212-4D8F-B5A0-6856F768816F}"/>
              </a:ext>
            </a:extLst>
          </p:cNvPr>
          <p:cNvSpPr/>
          <p:nvPr/>
        </p:nvSpPr>
        <p:spPr>
          <a:xfrm>
            <a:off x="1553071" y="309023"/>
            <a:ext cx="47109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2200" b="1" kern="0" spc="-150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학생 선발 절차 및 사전교육</a:t>
            </a:r>
            <a:endParaRPr lang="ko-KR" altLang="en-US" sz="2200" b="1" kern="0" spc="-15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383708" y="757002"/>
            <a:ext cx="2771522" cy="0"/>
          </a:xfrm>
          <a:prstGeom prst="line">
            <a:avLst/>
          </a:prstGeom>
          <a:ln w="19050">
            <a:solidFill>
              <a:srgbClr val="4F4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52498" y="1310919"/>
            <a:ext cx="3219151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학생 선발 절차 및 면접 평가표</a:t>
            </a:r>
            <a:endParaRPr lang="ko-KR" altLang="en-US" dirty="0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2420" y="1272005"/>
            <a:ext cx="2492231" cy="33391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5" name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2012" y="1680250"/>
            <a:ext cx="5302046" cy="292746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852498" y="4723070"/>
            <a:ext cx="1675459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학생 사전 교육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7287" y="5773893"/>
            <a:ext cx="5008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프로그래밍 기초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 문법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정보처리 시스템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정보처리 시스템 이론 지식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87287" y="5289204"/>
            <a:ext cx="478047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총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시간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프로그래밍 기초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정보처리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436587" y="5486400"/>
            <a:ext cx="1931027" cy="7591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기초학습 제공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학습수준</a:t>
            </a:r>
            <a:r>
              <a:rPr lang="ko-KR" altLang="en-US" dirty="0" smtClean="0"/>
              <a:t> 향상</a:t>
            </a:r>
            <a:endParaRPr lang="en-US" altLang="ko-KR" dirty="0" smtClean="0"/>
          </a:p>
        </p:txBody>
      </p:sp>
      <p:sp>
        <p:nvSpPr>
          <p:cNvPr id="7" name="갈매기형 수장 6"/>
          <p:cNvSpPr/>
          <p:nvPr/>
        </p:nvSpPr>
        <p:spPr>
          <a:xfrm>
            <a:off x="5995389" y="5637772"/>
            <a:ext cx="336391" cy="409346"/>
          </a:xfrm>
          <a:prstGeom prst="chevron">
            <a:avLst>
              <a:gd name="adj" fmla="val 65386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Picture 2" descr="국제직업전문학교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694" y="383169"/>
            <a:ext cx="2088223" cy="26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599874" y="4607713"/>
            <a:ext cx="80179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527957" y="4774143"/>
            <a:ext cx="37369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학생 선발 면접 후 개강 </a:t>
            </a:r>
            <a:r>
              <a:rPr lang="ko-KR" altLang="en-US" sz="1400" dirty="0"/>
              <a:t>전 </a:t>
            </a:r>
            <a:r>
              <a:rPr lang="ko-KR" altLang="en-US" sz="1400" smtClean="0"/>
              <a:t>오프라인 교육 진행</a:t>
            </a:r>
            <a:endParaRPr lang="ko-KR" altLang="en-US" sz="1400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2527957" y="5081920"/>
            <a:ext cx="3736110" cy="0"/>
          </a:xfrm>
          <a:prstGeom prst="line">
            <a:avLst/>
          </a:prstGeom>
          <a:ln>
            <a:solidFill>
              <a:srgbClr val="B4C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64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837160"/>
            <a:ext cx="9144000" cy="6020840"/>
            <a:chOff x="0" y="837160"/>
            <a:chExt cx="9144000" cy="6020840"/>
          </a:xfrm>
        </p:grpSpPr>
        <p:grpSp>
          <p:nvGrpSpPr>
            <p:cNvPr id="2" name="그룹 1"/>
            <p:cNvGrpSpPr/>
            <p:nvPr/>
          </p:nvGrpSpPr>
          <p:grpSpPr>
            <a:xfrm>
              <a:off x="0" y="837160"/>
              <a:ext cx="9144000" cy="6020840"/>
              <a:chOff x="0" y="837160"/>
              <a:chExt cx="9144000" cy="602084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0" y="837160"/>
                <a:ext cx="9144000" cy="6020840"/>
              </a:xfrm>
              <a:prstGeom prst="rect">
                <a:avLst/>
              </a:prstGeom>
              <a:gradFill>
                <a:gsLst>
                  <a:gs pos="0">
                    <a:srgbClr val="005AAA"/>
                  </a:gs>
                  <a:gs pos="89000">
                    <a:srgbClr val="1A3360"/>
                  </a:gs>
                </a:gsLst>
                <a:lin ang="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양쪽 모서리가 둥근 사각형 34"/>
              <p:cNvSpPr/>
              <p:nvPr/>
            </p:nvSpPr>
            <p:spPr>
              <a:xfrm rot="16200000">
                <a:off x="-935763" y="3800578"/>
                <a:ext cx="1965536" cy="94005"/>
              </a:xfrm>
              <a:prstGeom prst="round2SameRect">
                <a:avLst>
                  <a:gd name="adj1" fmla="val 16667"/>
                  <a:gd name="adj2" fmla="val 30494"/>
                </a:avLst>
              </a:prstGeom>
              <a:solidFill>
                <a:srgbClr val="1A33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모서리가 둥근 직사각형 35"/>
            <p:cNvSpPr/>
            <p:nvPr/>
          </p:nvSpPr>
          <p:spPr>
            <a:xfrm>
              <a:off x="162370" y="1011340"/>
              <a:ext cx="8834217" cy="5688563"/>
            </a:xfrm>
            <a:prstGeom prst="roundRect">
              <a:avLst>
                <a:gd name="adj" fmla="val 1839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AA0F95-4C70-4487-9611-CC00B4E62293}"/>
              </a:ext>
            </a:extLst>
          </p:cNvPr>
          <p:cNvSpPr/>
          <p:nvPr/>
        </p:nvSpPr>
        <p:spPr>
          <a:xfrm>
            <a:off x="1495304" y="211773"/>
            <a:ext cx="5112530" cy="554923"/>
          </a:xfrm>
          <a:prstGeom prst="rect">
            <a:avLst/>
          </a:prstGeom>
          <a:solidFill>
            <a:srgbClr val="4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ECFD0F-97DC-40DD-B55E-5E91B75981F7}"/>
              </a:ext>
            </a:extLst>
          </p:cNvPr>
          <p:cNvSpPr/>
          <p:nvPr/>
        </p:nvSpPr>
        <p:spPr>
          <a:xfrm>
            <a:off x="4510" y="-32872"/>
            <a:ext cx="1492369" cy="799568"/>
          </a:xfrm>
          <a:prstGeom prst="rect">
            <a:avLst/>
          </a:prstGeom>
          <a:solidFill>
            <a:srgbClr val="005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DBC31F-1330-4001-96CB-E79533A0EF68}"/>
              </a:ext>
            </a:extLst>
          </p:cNvPr>
          <p:cNvSpPr txBox="1"/>
          <p:nvPr/>
        </p:nvSpPr>
        <p:spPr>
          <a:xfrm>
            <a:off x="852498" y="238749"/>
            <a:ext cx="641522" cy="526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21" b="1" spc="-15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04.</a:t>
            </a:r>
            <a:endParaRPr lang="ko-KR" altLang="en-US" sz="2821" b="1" spc="-150" dirty="0">
              <a:gradFill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path path="circle">
                  <a:fillToRect l="100000" t="100000"/>
                </a:path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A15623-6212-4D8F-B5A0-6856F768816F}"/>
              </a:ext>
            </a:extLst>
          </p:cNvPr>
          <p:cNvSpPr/>
          <p:nvPr/>
        </p:nvSpPr>
        <p:spPr>
          <a:xfrm>
            <a:off x="1553071" y="309023"/>
            <a:ext cx="47109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2200" b="1" kern="0" spc="-150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교육과정 참여기업 </a:t>
            </a:r>
            <a:r>
              <a:rPr lang="ko-KR" altLang="en-US" sz="2200" b="1" kern="0" spc="-150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현황</a:t>
            </a:r>
            <a:endParaRPr lang="ko-KR" altLang="en-US" sz="2200" b="1" kern="0" spc="-15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383708" y="757002"/>
            <a:ext cx="2771522" cy="0"/>
          </a:xfrm>
          <a:prstGeom prst="line">
            <a:avLst/>
          </a:prstGeom>
          <a:ln w="19050">
            <a:solidFill>
              <a:srgbClr val="4F4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106279"/>
              </p:ext>
            </p:extLst>
          </p:nvPr>
        </p:nvGraphicFramePr>
        <p:xfrm>
          <a:off x="582291" y="1658984"/>
          <a:ext cx="7979418" cy="2494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841">
                  <a:extLst>
                    <a:ext uri="{9D8B030D-6E8A-4147-A177-3AD203B41FA5}">
                      <a16:colId xmlns:a16="http://schemas.microsoft.com/office/drawing/2014/main" val="1934899733"/>
                    </a:ext>
                  </a:extLst>
                </a:gridCol>
                <a:gridCol w="1128320">
                  <a:extLst>
                    <a:ext uri="{9D8B030D-6E8A-4147-A177-3AD203B41FA5}">
                      <a16:colId xmlns:a16="http://schemas.microsoft.com/office/drawing/2014/main" val="3010606808"/>
                    </a:ext>
                  </a:extLst>
                </a:gridCol>
                <a:gridCol w="1521152">
                  <a:extLst>
                    <a:ext uri="{9D8B030D-6E8A-4147-A177-3AD203B41FA5}">
                      <a16:colId xmlns:a16="http://schemas.microsoft.com/office/drawing/2014/main" val="1698651163"/>
                    </a:ext>
                  </a:extLst>
                </a:gridCol>
                <a:gridCol w="760575">
                  <a:extLst>
                    <a:ext uri="{9D8B030D-6E8A-4147-A177-3AD203B41FA5}">
                      <a16:colId xmlns:a16="http://schemas.microsoft.com/office/drawing/2014/main" val="3385962509"/>
                    </a:ext>
                  </a:extLst>
                </a:gridCol>
                <a:gridCol w="3423890">
                  <a:extLst>
                    <a:ext uri="{9D8B030D-6E8A-4147-A177-3AD203B41FA5}">
                      <a16:colId xmlns:a16="http://schemas.microsoft.com/office/drawing/2014/main" val="1978635010"/>
                    </a:ext>
                  </a:extLst>
                </a:gridCol>
                <a:gridCol w="625640">
                  <a:extLst>
                    <a:ext uri="{9D8B030D-6E8A-4147-A177-3AD203B41FA5}">
                      <a16:colId xmlns:a16="http://schemas.microsoft.com/office/drawing/2014/main" val="1658479793"/>
                    </a:ext>
                  </a:extLst>
                </a:gridCol>
              </a:tblGrid>
              <a:tr h="658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연번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참여기업명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종목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피보험자수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참여형태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채용인력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7584697"/>
                  </a:ext>
                </a:extLst>
              </a:tr>
              <a:tr h="658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㈜</a:t>
                      </a:r>
                      <a:r>
                        <a:rPr lang="ko-KR" alt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젠데이터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소프트웨어 개발 및 공급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수요조사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과정개발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프로젝트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취업지원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강사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멘토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74827"/>
                  </a:ext>
                </a:extLst>
              </a:tr>
              <a:tr h="5882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㈜</a:t>
                      </a:r>
                      <a:r>
                        <a:rPr lang="ko-KR" alt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인비즈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소프트웨어 개발 및 공급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수요조사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err="1" smtClean="0"/>
                        <a:t>과정개발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취업지원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프로젝트</a:t>
                      </a:r>
                      <a:r>
                        <a:rPr lang="ko-KR" altLang="en-US" sz="1200" baseline="0" dirty="0" smtClean="0"/>
                        <a:t> 피드백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1368379"/>
                  </a:ext>
                </a:extLst>
              </a:tr>
              <a:tr h="5882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㈜</a:t>
                      </a:r>
                      <a:r>
                        <a:rPr lang="ko-KR" alt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지아이랩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소프트웨어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및 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수요조사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err="1" smtClean="0"/>
                        <a:t>과정개발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취업지원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프로젝트 피드백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648586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52498" y="1229830"/>
            <a:ext cx="746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[KDT </a:t>
            </a:r>
            <a:r>
              <a:rPr lang="ko-KR" altLang="en-US" dirty="0" smtClean="0"/>
              <a:t>하반기 참여기업 </a:t>
            </a:r>
            <a:r>
              <a:rPr lang="ko-KR" altLang="en-US" dirty="0" smtClean="0"/>
              <a:t>현황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 </a:t>
            </a:r>
            <a:r>
              <a:rPr lang="ko-KR" altLang="en-US" dirty="0" err="1" smtClean="0"/>
              <a:t>채용약정</a:t>
            </a:r>
            <a:r>
              <a:rPr lang="en-US" altLang="ko-KR" dirty="0" smtClean="0"/>
              <a:t>: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명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14" name="Picture 2" descr="국제직업전문학교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694" y="383169"/>
            <a:ext cx="2088223" cy="26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23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837160"/>
            <a:ext cx="9144000" cy="6020840"/>
            <a:chOff x="0" y="837160"/>
            <a:chExt cx="9144000" cy="6020840"/>
          </a:xfrm>
        </p:grpSpPr>
        <p:grpSp>
          <p:nvGrpSpPr>
            <p:cNvPr id="2" name="그룹 1"/>
            <p:cNvGrpSpPr/>
            <p:nvPr/>
          </p:nvGrpSpPr>
          <p:grpSpPr>
            <a:xfrm>
              <a:off x="0" y="837160"/>
              <a:ext cx="9144000" cy="6020840"/>
              <a:chOff x="0" y="837160"/>
              <a:chExt cx="9144000" cy="602084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0" y="837160"/>
                <a:ext cx="9144000" cy="6020840"/>
              </a:xfrm>
              <a:prstGeom prst="rect">
                <a:avLst/>
              </a:prstGeom>
              <a:gradFill>
                <a:gsLst>
                  <a:gs pos="0">
                    <a:srgbClr val="005AAA"/>
                  </a:gs>
                  <a:gs pos="89000">
                    <a:srgbClr val="1A3360"/>
                  </a:gs>
                </a:gsLst>
                <a:lin ang="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양쪽 모서리가 둥근 사각형 34"/>
              <p:cNvSpPr/>
              <p:nvPr/>
            </p:nvSpPr>
            <p:spPr>
              <a:xfrm rot="16200000">
                <a:off x="-935763" y="3800578"/>
                <a:ext cx="1965536" cy="94005"/>
              </a:xfrm>
              <a:prstGeom prst="round2SameRect">
                <a:avLst>
                  <a:gd name="adj1" fmla="val 16667"/>
                  <a:gd name="adj2" fmla="val 30494"/>
                </a:avLst>
              </a:prstGeom>
              <a:solidFill>
                <a:srgbClr val="1A33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모서리가 둥근 직사각형 35"/>
            <p:cNvSpPr/>
            <p:nvPr/>
          </p:nvSpPr>
          <p:spPr>
            <a:xfrm>
              <a:off x="162370" y="1011340"/>
              <a:ext cx="8834217" cy="5688563"/>
            </a:xfrm>
            <a:prstGeom prst="roundRect">
              <a:avLst>
                <a:gd name="adj" fmla="val 1839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AA0F95-4C70-4487-9611-CC00B4E62293}"/>
              </a:ext>
            </a:extLst>
          </p:cNvPr>
          <p:cNvSpPr/>
          <p:nvPr/>
        </p:nvSpPr>
        <p:spPr>
          <a:xfrm>
            <a:off x="1495303" y="211773"/>
            <a:ext cx="5129784" cy="554923"/>
          </a:xfrm>
          <a:prstGeom prst="rect">
            <a:avLst/>
          </a:prstGeom>
          <a:solidFill>
            <a:srgbClr val="4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ECFD0F-97DC-40DD-B55E-5E91B75981F7}"/>
              </a:ext>
            </a:extLst>
          </p:cNvPr>
          <p:cNvSpPr/>
          <p:nvPr/>
        </p:nvSpPr>
        <p:spPr>
          <a:xfrm>
            <a:off x="4510" y="-32872"/>
            <a:ext cx="1492369" cy="799568"/>
          </a:xfrm>
          <a:prstGeom prst="rect">
            <a:avLst/>
          </a:prstGeom>
          <a:solidFill>
            <a:srgbClr val="005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DBC31F-1330-4001-96CB-E79533A0EF68}"/>
              </a:ext>
            </a:extLst>
          </p:cNvPr>
          <p:cNvSpPr txBox="1"/>
          <p:nvPr/>
        </p:nvSpPr>
        <p:spPr>
          <a:xfrm>
            <a:off x="852498" y="238749"/>
            <a:ext cx="641522" cy="526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21" b="1" spc="-15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05.</a:t>
            </a:r>
            <a:endParaRPr lang="ko-KR" altLang="en-US" sz="2821" b="1" spc="-150" dirty="0">
              <a:gradFill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path path="circle">
                  <a:fillToRect l="100000" t="100000"/>
                </a:path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A15623-6212-4D8F-B5A0-6856F768816F}"/>
              </a:ext>
            </a:extLst>
          </p:cNvPr>
          <p:cNvSpPr/>
          <p:nvPr/>
        </p:nvSpPr>
        <p:spPr>
          <a:xfrm>
            <a:off x="1553070" y="309023"/>
            <a:ext cx="51410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2200" b="1" kern="0" spc="-150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교육과정 참여기업 현황</a:t>
            </a:r>
            <a:r>
              <a:rPr lang="en-US" altLang="ko-KR" sz="2200" b="1" kern="0" spc="-150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2200" b="1" kern="0" spc="-150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예비</a:t>
            </a:r>
            <a:r>
              <a:rPr lang="en-US" altLang="ko-KR" sz="2200" b="1" kern="0" spc="-150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2200" b="1" kern="0" spc="-15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383708" y="757002"/>
            <a:ext cx="2771522" cy="0"/>
          </a:xfrm>
          <a:prstGeom prst="line">
            <a:avLst/>
          </a:prstGeom>
          <a:ln w="19050">
            <a:solidFill>
              <a:srgbClr val="4F4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98061"/>
              </p:ext>
            </p:extLst>
          </p:nvPr>
        </p:nvGraphicFramePr>
        <p:xfrm>
          <a:off x="411372" y="1599164"/>
          <a:ext cx="4081188" cy="5041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841">
                  <a:extLst>
                    <a:ext uri="{9D8B030D-6E8A-4147-A177-3AD203B41FA5}">
                      <a16:colId xmlns:a16="http://schemas.microsoft.com/office/drawing/2014/main" val="1934899733"/>
                    </a:ext>
                  </a:extLst>
                </a:gridCol>
                <a:gridCol w="1386038">
                  <a:extLst>
                    <a:ext uri="{9D8B030D-6E8A-4147-A177-3AD203B41FA5}">
                      <a16:colId xmlns:a16="http://schemas.microsoft.com/office/drawing/2014/main" val="3010606808"/>
                    </a:ext>
                  </a:extLst>
                </a:gridCol>
                <a:gridCol w="1511166">
                  <a:extLst>
                    <a:ext uri="{9D8B030D-6E8A-4147-A177-3AD203B41FA5}">
                      <a16:colId xmlns:a16="http://schemas.microsoft.com/office/drawing/2014/main" val="1698651163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3385962509"/>
                    </a:ext>
                  </a:extLst>
                </a:gridCol>
              </a:tblGrid>
              <a:tr h="381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연번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참여기업명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종목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피보험자수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7584697"/>
                  </a:ext>
                </a:extLst>
              </a:tr>
              <a:tr h="573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블루캡슐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응용소프트웨어개발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공학연구개발업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74827"/>
                  </a:ext>
                </a:extLst>
              </a:tr>
              <a:tr h="573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㈜</a:t>
                      </a:r>
                      <a:r>
                        <a:rPr lang="en-US" altLang="ko-KR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SmartCube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응용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소프트웨어 개발 및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1368379"/>
                  </a:ext>
                </a:extLst>
              </a:tr>
              <a:tr h="573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㈜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알엑스오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응용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소프트웨어 개발 및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공급업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6485861"/>
                  </a:ext>
                </a:extLst>
              </a:tr>
              <a:tr h="573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마이데이터랩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소프트웨어 개발 및 공급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4062573"/>
                  </a:ext>
                </a:extLst>
              </a:tr>
              <a:tr h="573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큐넷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응용소프트웨어 개발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091878"/>
                  </a:ext>
                </a:extLst>
              </a:tr>
              <a:tr h="573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씨엔인포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소프트웨어 및 하드웨어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7440456"/>
                  </a:ext>
                </a:extLst>
              </a:tr>
              <a:tr h="573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천연스토리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및 온라인정보제공업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9619683"/>
                  </a:ext>
                </a:extLst>
              </a:tr>
              <a:tr h="573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에이오코리아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정보서비스업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000719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52498" y="1229830"/>
            <a:ext cx="746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[KDT </a:t>
            </a:r>
            <a:r>
              <a:rPr lang="ko-KR" altLang="en-US" dirty="0" smtClean="0"/>
              <a:t>하반기 예비 참여기업 현황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14" name="Picture 2" descr="국제직업전문학교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694" y="383169"/>
            <a:ext cx="2088223" cy="26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281545"/>
              </p:ext>
            </p:extLst>
          </p:nvPr>
        </p:nvGraphicFramePr>
        <p:xfrm>
          <a:off x="4652703" y="1599164"/>
          <a:ext cx="4081188" cy="5041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841">
                  <a:extLst>
                    <a:ext uri="{9D8B030D-6E8A-4147-A177-3AD203B41FA5}">
                      <a16:colId xmlns:a16="http://schemas.microsoft.com/office/drawing/2014/main" val="1934899733"/>
                    </a:ext>
                  </a:extLst>
                </a:gridCol>
                <a:gridCol w="1386038">
                  <a:extLst>
                    <a:ext uri="{9D8B030D-6E8A-4147-A177-3AD203B41FA5}">
                      <a16:colId xmlns:a16="http://schemas.microsoft.com/office/drawing/2014/main" val="3010606808"/>
                    </a:ext>
                  </a:extLst>
                </a:gridCol>
                <a:gridCol w="1511166">
                  <a:extLst>
                    <a:ext uri="{9D8B030D-6E8A-4147-A177-3AD203B41FA5}">
                      <a16:colId xmlns:a16="http://schemas.microsoft.com/office/drawing/2014/main" val="1698651163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3385962509"/>
                    </a:ext>
                  </a:extLst>
                </a:gridCol>
              </a:tblGrid>
              <a:tr h="381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연번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참여기업명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종목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피보험자수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7584697"/>
                  </a:ext>
                </a:extLst>
              </a:tr>
              <a:tr h="573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엠투테크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소프트웨어개발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74827"/>
                  </a:ext>
                </a:extLst>
              </a:tr>
              <a:tr h="573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㈜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메타랩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소프트웨어개발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1368379"/>
                  </a:ext>
                </a:extLst>
              </a:tr>
              <a:tr h="573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㈜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GNICT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정보통신업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6485861"/>
                  </a:ext>
                </a:extLst>
              </a:tr>
              <a:tr h="573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엠엔유튜브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소프트웨어 개발 및 공급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4062573"/>
                  </a:ext>
                </a:extLst>
              </a:tr>
              <a:tr h="573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㈜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팔칠구삼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응용소프트웨어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및 공급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091878"/>
                  </a:ext>
                </a:extLst>
              </a:tr>
              <a:tr h="573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엑스오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응용 소프트웨어 개발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7440456"/>
                  </a:ext>
                </a:extLst>
              </a:tr>
              <a:tr h="573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㈜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유오케이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소프트웨어 개발 및 공급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9619683"/>
                  </a:ext>
                </a:extLst>
              </a:tr>
              <a:tr h="573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㈜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제이커브이엔티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소프트웨어개발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0007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79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837160"/>
            <a:ext cx="9144000" cy="6020840"/>
            <a:chOff x="0" y="837160"/>
            <a:chExt cx="9144000" cy="6020840"/>
          </a:xfrm>
        </p:grpSpPr>
        <p:grpSp>
          <p:nvGrpSpPr>
            <p:cNvPr id="2" name="그룹 1"/>
            <p:cNvGrpSpPr/>
            <p:nvPr/>
          </p:nvGrpSpPr>
          <p:grpSpPr>
            <a:xfrm>
              <a:off x="0" y="837160"/>
              <a:ext cx="9144000" cy="6020840"/>
              <a:chOff x="0" y="837160"/>
              <a:chExt cx="9144000" cy="602084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0" y="837160"/>
                <a:ext cx="9144000" cy="6020840"/>
              </a:xfrm>
              <a:prstGeom prst="rect">
                <a:avLst/>
              </a:prstGeom>
              <a:gradFill>
                <a:gsLst>
                  <a:gs pos="0">
                    <a:srgbClr val="005AAA"/>
                  </a:gs>
                  <a:gs pos="89000">
                    <a:srgbClr val="1A3360"/>
                  </a:gs>
                </a:gsLst>
                <a:lin ang="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양쪽 모서리가 둥근 사각형 34"/>
              <p:cNvSpPr/>
              <p:nvPr/>
            </p:nvSpPr>
            <p:spPr>
              <a:xfrm rot="16200000">
                <a:off x="-935763" y="3800578"/>
                <a:ext cx="1965536" cy="94005"/>
              </a:xfrm>
              <a:prstGeom prst="round2SameRect">
                <a:avLst>
                  <a:gd name="adj1" fmla="val 16667"/>
                  <a:gd name="adj2" fmla="val 30494"/>
                </a:avLst>
              </a:prstGeom>
              <a:solidFill>
                <a:srgbClr val="1A33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모서리가 둥근 직사각형 35"/>
            <p:cNvSpPr/>
            <p:nvPr/>
          </p:nvSpPr>
          <p:spPr>
            <a:xfrm>
              <a:off x="162370" y="1011340"/>
              <a:ext cx="8834217" cy="5688563"/>
            </a:xfrm>
            <a:prstGeom prst="roundRect">
              <a:avLst>
                <a:gd name="adj" fmla="val 1839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AA0F95-4C70-4487-9611-CC00B4E62293}"/>
              </a:ext>
            </a:extLst>
          </p:cNvPr>
          <p:cNvSpPr/>
          <p:nvPr/>
        </p:nvSpPr>
        <p:spPr>
          <a:xfrm>
            <a:off x="1495303" y="211773"/>
            <a:ext cx="5129784" cy="554923"/>
          </a:xfrm>
          <a:prstGeom prst="rect">
            <a:avLst/>
          </a:prstGeom>
          <a:solidFill>
            <a:srgbClr val="4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ECFD0F-97DC-40DD-B55E-5E91B75981F7}"/>
              </a:ext>
            </a:extLst>
          </p:cNvPr>
          <p:cNvSpPr/>
          <p:nvPr/>
        </p:nvSpPr>
        <p:spPr>
          <a:xfrm>
            <a:off x="4510" y="-32872"/>
            <a:ext cx="1492369" cy="799568"/>
          </a:xfrm>
          <a:prstGeom prst="rect">
            <a:avLst/>
          </a:prstGeom>
          <a:solidFill>
            <a:srgbClr val="005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DBC31F-1330-4001-96CB-E79533A0EF68}"/>
              </a:ext>
            </a:extLst>
          </p:cNvPr>
          <p:cNvSpPr txBox="1"/>
          <p:nvPr/>
        </p:nvSpPr>
        <p:spPr>
          <a:xfrm>
            <a:off x="852498" y="238749"/>
            <a:ext cx="641522" cy="526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21" b="1" spc="-15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06.</a:t>
            </a:r>
            <a:endParaRPr lang="ko-KR" altLang="en-US" sz="2821" b="1" spc="-150" dirty="0">
              <a:gradFill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path path="circle">
                  <a:fillToRect l="100000" t="100000"/>
                </a:path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A15623-6212-4D8F-B5A0-6856F768816F}"/>
              </a:ext>
            </a:extLst>
          </p:cNvPr>
          <p:cNvSpPr/>
          <p:nvPr/>
        </p:nvSpPr>
        <p:spPr>
          <a:xfrm>
            <a:off x="1553070" y="309023"/>
            <a:ext cx="51410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2200" b="1" kern="0" spc="-150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교육과정 설계</a:t>
            </a:r>
            <a:r>
              <a:rPr lang="en-US" altLang="ko-KR" sz="2200" b="1" kern="0" spc="-150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(</a:t>
            </a:r>
            <a:r>
              <a:rPr lang="en-US" altLang="ko-KR" sz="2200" b="1" kern="0" spc="-150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AI </a:t>
            </a:r>
            <a:r>
              <a:rPr lang="ko-KR" altLang="en-US" sz="2200" b="1" kern="0" spc="-150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분야 </a:t>
            </a:r>
            <a:r>
              <a:rPr lang="ko-KR" altLang="en-US" sz="2200" b="1" kern="0" spc="-15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수요조사</a:t>
            </a:r>
            <a:r>
              <a:rPr lang="en-US" altLang="ko-KR" sz="2200" b="1" kern="0" spc="-15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2200" b="1" kern="0" spc="-15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383708" y="757002"/>
            <a:ext cx="2771522" cy="0"/>
          </a:xfrm>
          <a:prstGeom prst="line">
            <a:avLst/>
          </a:prstGeom>
          <a:ln w="19050">
            <a:solidFill>
              <a:srgbClr val="4F4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국제직업전문학교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694" y="383169"/>
            <a:ext cx="2088223" cy="26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12750" y="1114425"/>
            <a:ext cx="8405565" cy="3429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고급 이미지 </a:t>
            </a:r>
            <a:r>
              <a:rPr lang="en-US" altLang="ko-KR" b="1" dirty="0" smtClean="0"/>
              <a:t>AI </a:t>
            </a:r>
            <a:r>
              <a:rPr lang="ko-KR" altLang="en-US" b="1" dirty="0" smtClean="0"/>
              <a:t>모델 </a:t>
            </a:r>
            <a:r>
              <a:rPr lang="ko-KR" altLang="en-US" b="1" dirty="0" smtClean="0"/>
              <a:t>개발자 양성과정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52091" y="2294288"/>
            <a:ext cx="3640347" cy="3450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기업체 요구사항</a:t>
            </a:r>
            <a:endParaRPr lang="ko-KR" altLang="en-US" sz="1400"/>
          </a:p>
        </p:txBody>
      </p:sp>
      <p:sp>
        <p:nvSpPr>
          <p:cNvPr id="17" name="직사각형 16"/>
          <p:cNvSpPr/>
          <p:nvPr/>
        </p:nvSpPr>
        <p:spPr>
          <a:xfrm>
            <a:off x="5011946" y="2294288"/>
            <a:ext cx="3536923" cy="3450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교육과정 적용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659262" y="1573882"/>
            <a:ext cx="2394490" cy="6038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프로젝트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㈜ </a:t>
            </a:r>
            <a:r>
              <a:rPr lang="ko-KR" altLang="en-US" sz="1200" dirty="0" err="1" smtClean="0"/>
              <a:t>젠데이터</a:t>
            </a:r>
            <a:r>
              <a:rPr lang="en-US" altLang="ko-KR" sz="1200" dirty="0" smtClean="0"/>
              <a:t>)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참여기업 사전 정보교류</a:t>
            </a:r>
            <a:endParaRPr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3382233" y="1573882"/>
            <a:ext cx="2394490" cy="6038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기업체 요구 교과 구성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6105204" y="1573882"/>
            <a:ext cx="2394490" cy="6038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기업 실무자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교육과정 편성</a:t>
            </a:r>
            <a:endParaRPr lang="ko-KR" altLang="en-US" sz="1200" dirty="0"/>
          </a:p>
        </p:txBody>
      </p:sp>
      <p:sp>
        <p:nvSpPr>
          <p:cNvPr id="9" name="갈매기형 수장 8"/>
          <p:cNvSpPr/>
          <p:nvPr/>
        </p:nvSpPr>
        <p:spPr>
          <a:xfrm>
            <a:off x="3119288" y="1746911"/>
            <a:ext cx="201882" cy="300192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갈매기형 수장 65"/>
          <p:cNvSpPr/>
          <p:nvPr/>
        </p:nvSpPr>
        <p:spPr>
          <a:xfrm>
            <a:off x="5856850" y="1746911"/>
            <a:ext cx="201882" cy="300192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>
            <a:stCxn id="6" idx="3"/>
            <a:endCxn id="17" idx="1"/>
          </p:cNvCxnSpPr>
          <p:nvPr/>
        </p:nvCxnSpPr>
        <p:spPr>
          <a:xfrm>
            <a:off x="4192438" y="2466817"/>
            <a:ext cx="819508" cy="0"/>
          </a:xfrm>
          <a:prstGeom prst="line">
            <a:avLst/>
          </a:prstGeom>
          <a:ln w="38100">
            <a:solidFill>
              <a:srgbClr val="2F559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659262" y="2719502"/>
            <a:ext cx="893808" cy="1180476"/>
          </a:xfrm>
          <a:prstGeom prst="rect">
            <a:avLst/>
          </a:prstGeom>
          <a:solidFill>
            <a:srgbClr val="037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SW</a:t>
            </a:r>
          </a:p>
          <a:p>
            <a:pPr algn="ctr"/>
            <a:r>
              <a:rPr lang="ko-KR" altLang="en-US" sz="1200" dirty="0" smtClean="0"/>
              <a:t>기본기술</a:t>
            </a:r>
            <a:endParaRPr lang="ko-KR" altLang="en-US" sz="1200" dirty="0"/>
          </a:p>
        </p:txBody>
      </p:sp>
      <p:sp>
        <p:nvSpPr>
          <p:cNvPr id="65" name="직사각형 64"/>
          <p:cNvSpPr/>
          <p:nvPr/>
        </p:nvSpPr>
        <p:spPr>
          <a:xfrm>
            <a:off x="1715440" y="2719502"/>
            <a:ext cx="2364854" cy="376387"/>
          </a:xfrm>
          <a:prstGeom prst="rect">
            <a:avLst/>
          </a:prstGeom>
          <a:solidFill>
            <a:srgbClr val="037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파이썬</a:t>
            </a:r>
            <a:r>
              <a:rPr lang="ko-KR" altLang="en-US" sz="1100" dirty="0" smtClean="0"/>
              <a:t> </a:t>
            </a:r>
            <a:r>
              <a:rPr lang="ko-KR" altLang="en-US" sz="1100" dirty="0" smtClean="0"/>
              <a:t>언어</a:t>
            </a:r>
            <a:endParaRPr lang="ko-KR" altLang="en-US" sz="1100" dirty="0"/>
          </a:p>
        </p:txBody>
      </p:sp>
      <p:sp>
        <p:nvSpPr>
          <p:cNvPr id="69" name="직사각형 68"/>
          <p:cNvSpPr/>
          <p:nvPr/>
        </p:nvSpPr>
        <p:spPr>
          <a:xfrm>
            <a:off x="1715440" y="3124290"/>
            <a:ext cx="2364854" cy="376387"/>
          </a:xfrm>
          <a:prstGeom prst="rect">
            <a:avLst/>
          </a:prstGeom>
          <a:solidFill>
            <a:srgbClr val="037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웹개발</a:t>
            </a:r>
            <a:r>
              <a:rPr lang="en-US" altLang="ko-KR" sz="1100" dirty="0" smtClean="0"/>
              <a:t>(Front-end/Back-end)</a:t>
            </a:r>
            <a:endParaRPr lang="ko-KR" altLang="en-US" sz="1100" dirty="0"/>
          </a:p>
        </p:txBody>
      </p:sp>
      <p:sp>
        <p:nvSpPr>
          <p:cNvPr id="70" name="직사각형 69"/>
          <p:cNvSpPr/>
          <p:nvPr/>
        </p:nvSpPr>
        <p:spPr>
          <a:xfrm>
            <a:off x="1715440" y="3523591"/>
            <a:ext cx="2364854" cy="376387"/>
          </a:xfrm>
          <a:prstGeom prst="rect">
            <a:avLst/>
          </a:prstGeom>
          <a:solidFill>
            <a:srgbClr val="037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데이터베이스 기본 실무</a:t>
            </a:r>
            <a:endParaRPr lang="ko-KR" altLang="en-US" sz="1100" dirty="0"/>
          </a:p>
        </p:txBody>
      </p:sp>
      <p:sp>
        <p:nvSpPr>
          <p:cNvPr id="71" name="직사각형 70"/>
          <p:cNvSpPr/>
          <p:nvPr/>
        </p:nvSpPr>
        <p:spPr>
          <a:xfrm>
            <a:off x="659262" y="3970441"/>
            <a:ext cx="893808" cy="1571231"/>
          </a:xfrm>
          <a:prstGeom prst="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AI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기술</a:t>
            </a:r>
            <a:endParaRPr lang="ko-KR" altLang="en-US" sz="1200" dirty="0"/>
          </a:p>
        </p:txBody>
      </p:sp>
      <p:sp>
        <p:nvSpPr>
          <p:cNvPr id="72" name="직사각형 71"/>
          <p:cNvSpPr/>
          <p:nvPr/>
        </p:nvSpPr>
        <p:spPr>
          <a:xfrm>
            <a:off x="1715440" y="3970442"/>
            <a:ext cx="2364854" cy="376387"/>
          </a:xfrm>
          <a:prstGeom prst="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머신러닝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딥러닝</a:t>
            </a:r>
            <a:r>
              <a:rPr lang="ko-KR" altLang="en-US" sz="1100" dirty="0" smtClean="0"/>
              <a:t> 기초</a:t>
            </a:r>
            <a:endParaRPr lang="ko-KR" altLang="en-US" sz="1100" dirty="0"/>
          </a:p>
        </p:txBody>
      </p:sp>
      <p:sp>
        <p:nvSpPr>
          <p:cNvPr id="73" name="직사각형 72"/>
          <p:cNvSpPr/>
          <p:nvPr/>
        </p:nvSpPr>
        <p:spPr>
          <a:xfrm>
            <a:off x="1715440" y="4372265"/>
            <a:ext cx="2364854" cy="376387"/>
          </a:xfrm>
          <a:prstGeom prst="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고급 </a:t>
            </a:r>
            <a:r>
              <a:rPr lang="ko-KR" altLang="en-US" sz="1100" dirty="0" err="1" smtClean="0"/>
              <a:t>딥러닝</a:t>
            </a:r>
            <a:r>
              <a:rPr lang="ko-KR" altLang="en-US" sz="1100" dirty="0" smtClean="0"/>
              <a:t> 모델 구현</a:t>
            </a:r>
            <a:endParaRPr lang="ko-KR" altLang="en-US" sz="1100" dirty="0"/>
          </a:p>
        </p:txBody>
      </p:sp>
      <p:sp>
        <p:nvSpPr>
          <p:cNvPr id="74" name="직사각형 73"/>
          <p:cNvSpPr/>
          <p:nvPr/>
        </p:nvSpPr>
        <p:spPr>
          <a:xfrm>
            <a:off x="1715440" y="4763241"/>
            <a:ext cx="2364854" cy="376387"/>
          </a:xfrm>
          <a:prstGeom prst="rect">
            <a:avLst/>
          </a:prstGeom>
          <a:solidFill>
            <a:srgbClr val="D09E00"/>
          </a:solidFill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데이터 전처리 및 이미지 개선 기술</a:t>
            </a:r>
            <a:endParaRPr lang="ko-KR" altLang="en-US" sz="1100" dirty="0"/>
          </a:p>
        </p:txBody>
      </p:sp>
      <p:sp>
        <p:nvSpPr>
          <p:cNvPr id="75" name="직사각형 74"/>
          <p:cNvSpPr/>
          <p:nvPr/>
        </p:nvSpPr>
        <p:spPr>
          <a:xfrm>
            <a:off x="1715440" y="5165285"/>
            <a:ext cx="2364854" cy="376387"/>
          </a:xfrm>
          <a:prstGeom prst="rect">
            <a:avLst/>
          </a:prstGeom>
          <a:solidFill>
            <a:srgbClr val="D09E00"/>
          </a:solidFill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고급 이미지 개선 기술 및 배포</a:t>
            </a:r>
            <a:endParaRPr lang="ko-KR" altLang="en-US" sz="1100" dirty="0"/>
          </a:p>
        </p:txBody>
      </p:sp>
      <p:sp>
        <p:nvSpPr>
          <p:cNvPr id="76" name="직사각형 75"/>
          <p:cNvSpPr/>
          <p:nvPr/>
        </p:nvSpPr>
        <p:spPr>
          <a:xfrm>
            <a:off x="659262" y="5609447"/>
            <a:ext cx="893808" cy="778431"/>
          </a:xfrm>
          <a:prstGeom prst="rect">
            <a:avLst/>
          </a:prstGeom>
          <a:solidFill>
            <a:srgbClr val="037DE1"/>
          </a:solidFill>
          <a:ln>
            <a:solidFill>
              <a:srgbClr val="037D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프로젝트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구현</a:t>
            </a:r>
            <a:endParaRPr lang="ko-KR" altLang="en-US" sz="1200" dirty="0"/>
          </a:p>
        </p:txBody>
      </p:sp>
      <p:sp>
        <p:nvSpPr>
          <p:cNvPr id="77" name="직사각형 76"/>
          <p:cNvSpPr/>
          <p:nvPr/>
        </p:nvSpPr>
        <p:spPr>
          <a:xfrm>
            <a:off x="1715440" y="5609447"/>
            <a:ext cx="2364854" cy="376387"/>
          </a:xfrm>
          <a:prstGeom prst="rect">
            <a:avLst/>
          </a:prstGeom>
          <a:solidFill>
            <a:srgbClr val="037DE1"/>
          </a:solidFill>
          <a:ln>
            <a:solidFill>
              <a:srgbClr val="037D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프로젝트 기획 및 협업 능력</a:t>
            </a:r>
            <a:endParaRPr lang="ko-KR" altLang="en-US" sz="1100" dirty="0"/>
          </a:p>
        </p:txBody>
      </p:sp>
      <p:sp>
        <p:nvSpPr>
          <p:cNvPr id="78" name="직사각형 77"/>
          <p:cNvSpPr/>
          <p:nvPr/>
        </p:nvSpPr>
        <p:spPr>
          <a:xfrm>
            <a:off x="1715440" y="6011491"/>
            <a:ext cx="2364854" cy="376387"/>
          </a:xfrm>
          <a:prstGeom prst="rect">
            <a:avLst/>
          </a:prstGeom>
          <a:solidFill>
            <a:srgbClr val="037DE1"/>
          </a:solidFill>
          <a:ln>
            <a:solidFill>
              <a:srgbClr val="037D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프로젝트 구축 및 완성 능력</a:t>
            </a:r>
            <a:endParaRPr lang="ko-KR" altLang="en-US" sz="1100" dirty="0"/>
          </a:p>
        </p:txBody>
      </p:sp>
      <p:sp>
        <p:nvSpPr>
          <p:cNvPr id="79" name="직사각형 78"/>
          <p:cNvSpPr/>
          <p:nvPr/>
        </p:nvSpPr>
        <p:spPr>
          <a:xfrm>
            <a:off x="5081756" y="2719502"/>
            <a:ext cx="2364854" cy="376387"/>
          </a:xfrm>
          <a:prstGeom prst="rect">
            <a:avLst/>
          </a:prstGeom>
          <a:solidFill>
            <a:srgbClr val="037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Python, </a:t>
            </a:r>
            <a:r>
              <a:rPr lang="ko-KR" altLang="en-US" sz="1100" dirty="0" smtClean="0"/>
              <a:t>데이터분석</a:t>
            </a:r>
            <a:endParaRPr lang="ko-KR" altLang="en-US" sz="1100" dirty="0"/>
          </a:p>
        </p:txBody>
      </p:sp>
      <p:sp>
        <p:nvSpPr>
          <p:cNvPr id="80" name="직사각형 79"/>
          <p:cNvSpPr/>
          <p:nvPr/>
        </p:nvSpPr>
        <p:spPr>
          <a:xfrm>
            <a:off x="5081756" y="3124290"/>
            <a:ext cx="2364854" cy="376387"/>
          </a:xfrm>
          <a:prstGeom prst="rect">
            <a:avLst/>
          </a:prstGeom>
          <a:solidFill>
            <a:srgbClr val="037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HTML, CSS3, JavaScript, </a:t>
            </a:r>
            <a:r>
              <a:rPr lang="en-US" altLang="ko-KR" sz="1100" dirty="0" smtClean="0"/>
              <a:t>React.js</a:t>
            </a:r>
            <a:r>
              <a:rPr lang="en-US" altLang="ko-KR" sz="1100" dirty="0" smtClean="0"/>
              <a:t>, </a:t>
            </a:r>
            <a:r>
              <a:rPr lang="en-US" altLang="ko-KR" sz="1100" dirty="0" smtClean="0"/>
              <a:t>Django, </a:t>
            </a:r>
            <a:r>
              <a:rPr lang="en-US" altLang="ko-KR" sz="1100" dirty="0" err="1" smtClean="0"/>
              <a:t>FastAPI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서버구현</a:t>
            </a:r>
            <a:endParaRPr lang="ko-KR" altLang="en-US" sz="1100" dirty="0"/>
          </a:p>
        </p:txBody>
      </p:sp>
      <p:sp>
        <p:nvSpPr>
          <p:cNvPr id="81" name="직사각형 80"/>
          <p:cNvSpPr/>
          <p:nvPr/>
        </p:nvSpPr>
        <p:spPr>
          <a:xfrm>
            <a:off x="5081756" y="3523591"/>
            <a:ext cx="2364854" cy="376387"/>
          </a:xfrm>
          <a:prstGeom prst="rect">
            <a:avLst/>
          </a:prstGeom>
          <a:solidFill>
            <a:srgbClr val="037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개발환경 구축 및 </a:t>
            </a:r>
            <a:r>
              <a:rPr lang="en-US" altLang="ko-KR" sz="1100" dirty="0" smtClean="0"/>
              <a:t>DB</a:t>
            </a:r>
            <a:r>
              <a:rPr lang="ko-KR" altLang="en-US" sz="1100" dirty="0" smtClean="0"/>
              <a:t>구현</a:t>
            </a:r>
            <a:endParaRPr lang="ko-KR" altLang="en-US" sz="1100" dirty="0"/>
          </a:p>
        </p:txBody>
      </p:sp>
      <p:sp>
        <p:nvSpPr>
          <p:cNvPr id="82" name="직사각형 81"/>
          <p:cNvSpPr/>
          <p:nvPr/>
        </p:nvSpPr>
        <p:spPr>
          <a:xfrm>
            <a:off x="5081756" y="3970442"/>
            <a:ext cx="2364854" cy="376387"/>
          </a:xfrm>
          <a:prstGeom prst="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머신러닝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딥러닝</a:t>
            </a:r>
            <a:r>
              <a:rPr lang="ko-KR" altLang="en-US" sz="1100" dirty="0" smtClean="0"/>
              <a:t> 기본</a:t>
            </a:r>
            <a:endParaRPr lang="ko-KR" altLang="en-US" sz="1100" dirty="0"/>
          </a:p>
        </p:txBody>
      </p:sp>
      <p:sp>
        <p:nvSpPr>
          <p:cNvPr id="83" name="직사각형 82"/>
          <p:cNvSpPr/>
          <p:nvPr/>
        </p:nvSpPr>
        <p:spPr>
          <a:xfrm>
            <a:off x="5081756" y="4372265"/>
            <a:ext cx="2364854" cy="376387"/>
          </a:xfrm>
          <a:prstGeom prst="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신경망 구조 및 모델링</a:t>
            </a:r>
            <a:endParaRPr lang="ko-KR" altLang="en-US" sz="1100" dirty="0"/>
          </a:p>
        </p:txBody>
      </p:sp>
      <p:sp>
        <p:nvSpPr>
          <p:cNvPr id="84" name="직사각형 83"/>
          <p:cNvSpPr/>
          <p:nvPr/>
        </p:nvSpPr>
        <p:spPr>
          <a:xfrm>
            <a:off x="5081756" y="4763241"/>
            <a:ext cx="2364854" cy="376387"/>
          </a:xfrm>
          <a:prstGeom prst="rect">
            <a:avLst/>
          </a:prstGeom>
          <a:solidFill>
            <a:srgbClr val="D09E00"/>
          </a:solidFill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이미지 전처리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데이터 증강 및 분석</a:t>
            </a:r>
            <a:endParaRPr lang="ko-KR" altLang="en-US" sz="1100" dirty="0"/>
          </a:p>
        </p:txBody>
      </p:sp>
      <p:sp>
        <p:nvSpPr>
          <p:cNvPr id="85" name="직사각형 84"/>
          <p:cNvSpPr/>
          <p:nvPr/>
        </p:nvSpPr>
        <p:spPr>
          <a:xfrm>
            <a:off x="5081756" y="5165285"/>
            <a:ext cx="2364854" cy="376387"/>
          </a:xfrm>
          <a:prstGeom prst="rect">
            <a:avLst/>
          </a:prstGeom>
          <a:solidFill>
            <a:srgbClr val="D09E00"/>
          </a:solidFill>
          <a:ln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슈퍼 </a:t>
            </a:r>
            <a:r>
              <a:rPr lang="ko-KR" altLang="en-US" sz="1100" dirty="0" err="1" smtClean="0"/>
              <a:t>레졸루션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스타일 </a:t>
            </a:r>
            <a:r>
              <a:rPr lang="ko-KR" altLang="en-US" sz="1100" dirty="0" err="1" smtClean="0"/>
              <a:t>트랜스퍼</a:t>
            </a:r>
            <a:r>
              <a:rPr lang="en-US" altLang="ko-KR" sz="1100" dirty="0" smtClean="0"/>
              <a:t>, AI </a:t>
            </a:r>
            <a:r>
              <a:rPr lang="ko-KR" altLang="en-US" sz="1100" dirty="0" smtClean="0"/>
              <a:t>모델 배포 및 운영</a:t>
            </a:r>
            <a:endParaRPr lang="ko-KR" altLang="en-US" sz="1100" dirty="0"/>
          </a:p>
        </p:txBody>
      </p:sp>
      <p:sp>
        <p:nvSpPr>
          <p:cNvPr id="86" name="직사각형 85"/>
          <p:cNvSpPr/>
          <p:nvPr/>
        </p:nvSpPr>
        <p:spPr>
          <a:xfrm>
            <a:off x="5081756" y="5609447"/>
            <a:ext cx="2364854" cy="376387"/>
          </a:xfrm>
          <a:prstGeom prst="rect">
            <a:avLst/>
          </a:prstGeom>
          <a:solidFill>
            <a:srgbClr val="037DE1"/>
          </a:solidFill>
          <a:ln>
            <a:solidFill>
              <a:srgbClr val="037D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팀프로젝트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활동</a:t>
            </a:r>
            <a:endParaRPr lang="ko-KR" altLang="en-US" sz="1100" dirty="0"/>
          </a:p>
        </p:txBody>
      </p:sp>
      <p:sp>
        <p:nvSpPr>
          <p:cNvPr id="87" name="직사각형 86"/>
          <p:cNvSpPr/>
          <p:nvPr/>
        </p:nvSpPr>
        <p:spPr>
          <a:xfrm>
            <a:off x="5081756" y="6011491"/>
            <a:ext cx="2364854" cy="376387"/>
          </a:xfrm>
          <a:prstGeom prst="rect">
            <a:avLst/>
          </a:prstGeom>
          <a:solidFill>
            <a:srgbClr val="037DE1"/>
          </a:solidFill>
          <a:ln>
            <a:solidFill>
              <a:srgbClr val="037D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프로젝트 제작 및 발표회</a:t>
            </a:r>
            <a:endParaRPr lang="ko-KR" altLang="en-US" sz="1100" dirty="0"/>
          </a:p>
        </p:txBody>
      </p:sp>
      <p:sp>
        <p:nvSpPr>
          <p:cNvPr id="88" name="직사각형 87"/>
          <p:cNvSpPr/>
          <p:nvPr/>
        </p:nvSpPr>
        <p:spPr>
          <a:xfrm>
            <a:off x="7605886" y="2719502"/>
            <a:ext cx="893808" cy="1180476"/>
          </a:xfrm>
          <a:prstGeom prst="rect">
            <a:avLst/>
          </a:prstGeom>
          <a:solidFill>
            <a:srgbClr val="037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240H</a:t>
            </a:r>
            <a:endParaRPr lang="ko-KR" altLang="en-US" sz="1200" dirty="0"/>
          </a:p>
        </p:txBody>
      </p:sp>
      <p:sp>
        <p:nvSpPr>
          <p:cNvPr id="89" name="직사각형 88"/>
          <p:cNvSpPr/>
          <p:nvPr/>
        </p:nvSpPr>
        <p:spPr>
          <a:xfrm>
            <a:off x="7605886" y="3970442"/>
            <a:ext cx="893808" cy="1571230"/>
          </a:xfrm>
          <a:prstGeom prst="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405H</a:t>
            </a:r>
            <a:endParaRPr lang="ko-KR" altLang="en-US" sz="1200" dirty="0"/>
          </a:p>
        </p:txBody>
      </p:sp>
      <p:sp>
        <p:nvSpPr>
          <p:cNvPr id="90" name="직사각형 89"/>
          <p:cNvSpPr/>
          <p:nvPr/>
        </p:nvSpPr>
        <p:spPr>
          <a:xfrm>
            <a:off x="7605886" y="5609447"/>
            <a:ext cx="893808" cy="778431"/>
          </a:xfrm>
          <a:prstGeom prst="rect">
            <a:avLst/>
          </a:prstGeom>
          <a:solidFill>
            <a:srgbClr val="037DE1"/>
          </a:solidFill>
          <a:ln>
            <a:solidFill>
              <a:srgbClr val="037D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300H</a:t>
            </a:r>
            <a:endParaRPr lang="ko-KR" altLang="en-US" sz="1200" dirty="0"/>
          </a:p>
        </p:txBody>
      </p:sp>
      <p:sp>
        <p:nvSpPr>
          <p:cNvPr id="91" name="오른쪽 화살표 90"/>
          <p:cNvSpPr/>
          <p:nvPr/>
        </p:nvSpPr>
        <p:spPr>
          <a:xfrm>
            <a:off x="4335896" y="3094450"/>
            <a:ext cx="474453" cy="440328"/>
          </a:xfrm>
          <a:prstGeom prst="rightArrow">
            <a:avLst>
              <a:gd name="adj1" fmla="val 50000"/>
              <a:gd name="adj2" fmla="val 75468"/>
            </a:avLst>
          </a:prstGeom>
          <a:solidFill>
            <a:schemeClr val="accent1">
              <a:lumMod val="75000"/>
              <a:alpha val="42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오른쪽 화살표 91"/>
          <p:cNvSpPr/>
          <p:nvPr/>
        </p:nvSpPr>
        <p:spPr>
          <a:xfrm>
            <a:off x="4335896" y="4519732"/>
            <a:ext cx="474453" cy="440328"/>
          </a:xfrm>
          <a:prstGeom prst="rightArrow">
            <a:avLst>
              <a:gd name="adj1" fmla="val 50000"/>
              <a:gd name="adj2" fmla="val 75468"/>
            </a:avLst>
          </a:prstGeom>
          <a:solidFill>
            <a:schemeClr val="accent4">
              <a:lumMod val="75000"/>
              <a:alpha val="41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오른쪽 화살표 92"/>
          <p:cNvSpPr/>
          <p:nvPr/>
        </p:nvSpPr>
        <p:spPr>
          <a:xfrm>
            <a:off x="4335896" y="5778498"/>
            <a:ext cx="474453" cy="440328"/>
          </a:xfrm>
          <a:prstGeom prst="rightArrow">
            <a:avLst>
              <a:gd name="adj1" fmla="val 50000"/>
              <a:gd name="adj2" fmla="val 77427"/>
            </a:avLst>
          </a:prstGeom>
          <a:solidFill>
            <a:schemeClr val="accent1">
              <a:lumMod val="75000"/>
              <a:alpha val="42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84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837160"/>
            <a:ext cx="9144000" cy="6020840"/>
            <a:chOff x="0" y="837160"/>
            <a:chExt cx="9144000" cy="6020840"/>
          </a:xfrm>
        </p:grpSpPr>
        <p:grpSp>
          <p:nvGrpSpPr>
            <p:cNvPr id="2" name="그룹 1"/>
            <p:cNvGrpSpPr/>
            <p:nvPr/>
          </p:nvGrpSpPr>
          <p:grpSpPr>
            <a:xfrm>
              <a:off x="0" y="837160"/>
              <a:ext cx="9144000" cy="6020840"/>
              <a:chOff x="0" y="837160"/>
              <a:chExt cx="9144000" cy="6020840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0" y="837160"/>
                <a:ext cx="9144000" cy="6020840"/>
              </a:xfrm>
              <a:prstGeom prst="rect">
                <a:avLst/>
              </a:prstGeom>
              <a:gradFill>
                <a:gsLst>
                  <a:gs pos="0">
                    <a:srgbClr val="005AAA"/>
                  </a:gs>
                  <a:gs pos="89000">
                    <a:srgbClr val="1A3360"/>
                  </a:gs>
                </a:gsLst>
                <a:lin ang="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양쪽 모서리가 둥근 사각형 34"/>
              <p:cNvSpPr/>
              <p:nvPr/>
            </p:nvSpPr>
            <p:spPr>
              <a:xfrm rot="16200000">
                <a:off x="-935763" y="3800578"/>
                <a:ext cx="1965536" cy="94005"/>
              </a:xfrm>
              <a:prstGeom prst="round2SameRect">
                <a:avLst>
                  <a:gd name="adj1" fmla="val 16667"/>
                  <a:gd name="adj2" fmla="val 30494"/>
                </a:avLst>
              </a:prstGeom>
              <a:solidFill>
                <a:srgbClr val="1A33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모서리가 둥근 직사각형 35"/>
            <p:cNvSpPr/>
            <p:nvPr/>
          </p:nvSpPr>
          <p:spPr>
            <a:xfrm>
              <a:off x="162370" y="1011340"/>
              <a:ext cx="8834217" cy="5688563"/>
            </a:xfrm>
            <a:prstGeom prst="roundRect">
              <a:avLst>
                <a:gd name="adj" fmla="val 1839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AA0F95-4C70-4487-9611-CC00B4E62293}"/>
              </a:ext>
            </a:extLst>
          </p:cNvPr>
          <p:cNvSpPr/>
          <p:nvPr/>
        </p:nvSpPr>
        <p:spPr>
          <a:xfrm>
            <a:off x="1495304" y="211773"/>
            <a:ext cx="5144668" cy="554923"/>
          </a:xfrm>
          <a:prstGeom prst="rect">
            <a:avLst/>
          </a:prstGeom>
          <a:solidFill>
            <a:srgbClr val="4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ECFD0F-97DC-40DD-B55E-5E91B75981F7}"/>
              </a:ext>
            </a:extLst>
          </p:cNvPr>
          <p:cNvSpPr/>
          <p:nvPr/>
        </p:nvSpPr>
        <p:spPr>
          <a:xfrm>
            <a:off x="4510" y="-32872"/>
            <a:ext cx="1492369" cy="799568"/>
          </a:xfrm>
          <a:prstGeom prst="rect">
            <a:avLst/>
          </a:prstGeom>
          <a:solidFill>
            <a:srgbClr val="005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DBC31F-1330-4001-96CB-E79533A0EF68}"/>
              </a:ext>
            </a:extLst>
          </p:cNvPr>
          <p:cNvSpPr txBox="1"/>
          <p:nvPr/>
        </p:nvSpPr>
        <p:spPr>
          <a:xfrm>
            <a:off x="852498" y="238749"/>
            <a:ext cx="641522" cy="526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21" b="1" spc="-15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07.</a:t>
            </a:r>
            <a:endParaRPr lang="ko-KR" altLang="en-US" sz="2821" b="1" spc="-150" dirty="0">
              <a:gradFill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path path="circle">
                  <a:fillToRect l="100000" t="100000"/>
                </a:path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A15623-6212-4D8F-B5A0-6856F768816F}"/>
              </a:ext>
            </a:extLst>
          </p:cNvPr>
          <p:cNvSpPr/>
          <p:nvPr/>
        </p:nvSpPr>
        <p:spPr>
          <a:xfrm>
            <a:off x="1553071" y="309023"/>
            <a:ext cx="49579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2200" b="1" kern="0" spc="-150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고품질 이미지 </a:t>
            </a:r>
            <a:r>
              <a:rPr lang="en-US" altLang="ko-KR" sz="2200" b="1" kern="0" spc="-150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AI</a:t>
            </a:r>
            <a:r>
              <a:rPr lang="ko-KR" altLang="en-US" sz="2200" b="1" kern="0" spc="-150" dirty="0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모델 </a:t>
            </a:r>
            <a:r>
              <a:rPr lang="ko-KR" altLang="en-US" sz="2200" b="1" kern="0" spc="-150" dirty="0" err="1" smtClean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구축과정</a:t>
            </a:r>
            <a:endParaRPr lang="ko-KR" altLang="en-US" sz="2200" b="1" kern="0" spc="-15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11883" y="1531435"/>
            <a:ext cx="7538488" cy="51384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>
            <a:off x="6383708" y="757002"/>
            <a:ext cx="2771522" cy="0"/>
          </a:xfrm>
          <a:prstGeom prst="line">
            <a:avLst/>
          </a:prstGeom>
          <a:ln w="19050">
            <a:solidFill>
              <a:srgbClr val="4F4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12750" y="1114425"/>
            <a:ext cx="8405565" cy="3429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㈜</a:t>
            </a:r>
            <a:r>
              <a:rPr lang="ko-KR" altLang="en-US" sz="1400" b="1" dirty="0" err="1" smtClean="0"/>
              <a:t>젠데이터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:</a:t>
            </a:r>
            <a:r>
              <a:rPr lang="ko-KR" altLang="en-US" sz="1400" b="1" dirty="0" smtClean="0"/>
              <a:t> </a:t>
            </a:r>
            <a:r>
              <a:rPr lang="ko-KR" altLang="en-US" sz="1400" b="1" dirty="0" smtClean="0">
                <a:solidFill>
                  <a:srgbClr val="FFFF00"/>
                </a:solidFill>
              </a:rPr>
              <a:t>고품질 상품이미지 생성 </a:t>
            </a:r>
            <a:r>
              <a:rPr lang="en-US" altLang="ko-KR" sz="1400" b="1" dirty="0" smtClean="0">
                <a:solidFill>
                  <a:srgbClr val="FFFF00"/>
                </a:solidFill>
              </a:rPr>
              <a:t>AI </a:t>
            </a:r>
            <a:r>
              <a:rPr lang="ko-KR" altLang="en-US" sz="1400" b="1" dirty="0" smtClean="0">
                <a:solidFill>
                  <a:srgbClr val="FFFF00"/>
                </a:solidFill>
              </a:rPr>
              <a:t>모델 구현</a:t>
            </a:r>
            <a:endParaRPr lang="ko-KR" altLang="en-US" sz="1400" b="1" dirty="0">
              <a:solidFill>
                <a:srgbClr val="FFFF00"/>
              </a:solidFill>
            </a:endParaRPr>
          </a:p>
        </p:txBody>
      </p:sp>
      <p:pic>
        <p:nvPicPr>
          <p:cNvPr id="49" name="Picture 2" descr="국제직업전문학교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694" y="383169"/>
            <a:ext cx="2088223" cy="26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298818" y="1189426"/>
            <a:ext cx="10398524" cy="424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50098376" descr="EMB000038b40d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150" y="1631506"/>
            <a:ext cx="5776958" cy="156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1324913476"/>
              </p:ext>
            </p:extLst>
          </p:nvPr>
        </p:nvGraphicFramePr>
        <p:xfrm>
          <a:off x="869919" y="1684167"/>
          <a:ext cx="1576574" cy="4853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8" name="_x450099456" descr="EMB000038b40dd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150" y="3491877"/>
            <a:ext cx="3082214" cy="133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450098232" descr="EMB000038b40dd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988" y="3468665"/>
            <a:ext cx="2692872" cy="135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0" name="_x450118824" descr="EMB000038b40dd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029" y="5094896"/>
            <a:ext cx="5657316" cy="144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26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7949</TotalTime>
  <Words>1344</Words>
  <Application>Microsoft Office PowerPoint</Application>
  <PresentationFormat>화면 슬라이드 쇼(4:3)</PresentationFormat>
  <Paragraphs>375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Brush Script Std</vt:lpstr>
      <vt:lpstr>나눔스퀘어 Bold</vt:lpstr>
      <vt:lpstr>나눔스퀘어 ExtraBold</vt:lpstr>
      <vt:lpstr>맑은 고딕</vt:lpstr>
      <vt:lpstr>Arial</vt:lpstr>
      <vt:lpstr>Arial Black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KangChangWook</dc:creator>
  <cp:lastModifiedBy>kj</cp:lastModifiedBy>
  <cp:revision>470</cp:revision>
  <cp:lastPrinted>2023-07-03T08:07:26Z</cp:lastPrinted>
  <dcterms:created xsi:type="dcterms:W3CDTF">2022-07-25T05:17:01Z</dcterms:created>
  <dcterms:modified xsi:type="dcterms:W3CDTF">2024-08-16T04:20:21Z</dcterms:modified>
</cp:coreProperties>
</file>